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  <p:sldMasterId id="2147483700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embeddedFontLst>
    <p:embeddedFont>
      <p:font typeface="Bigshot One" panose="02000503020000020004" pitchFamily="2" charset="77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ivvic" pitchFamily="2" charset="77"/>
      <p:regular r:id="rId34"/>
      <p:bold r:id="rId35"/>
      <p: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Open Sans Medium" pitchFamily="2" charset="0"/>
      <p:regular r:id="rId41"/>
      <p:bold r:id="rId42"/>
      <p:italic r:id="rId43"/>
      <p:boldItalic r:id="rId44"/>
    </p:embeddedFont>
    <p:embeddedFont>
      <p:font typeface="Open Sans SemiBold" panose="020B0606030504020204" pitchFamily="34" charset="0"/>
      <p:regular r:id="rId45"/>
      <p:bold r:id="rId46"/>
      <p:italic r:id="rId47"/>
      <p:boldItalic r:id="rId48"/>
    </p:embeddedFont>
    <p:embeddedFont>
      <p:font typeface="Raleway" pitchFamily="2" charset="77"/>
      <p:regular r:id="rId49"/>
      <p:bold r:id="rId50"/>
      <p:italic r:id="rId51"/>
      <p:boldItalic r:id="rId52"/>
    </p:embeddedFont>
    <p:embeddedFont>
      <p:font typeface="Raleway Black" panose="020F0502020204030204" pitchFamily="34" charset="0"/>
      <p:bold r:id="rId53"/>
      <p:italic r:id="rId54"/>
      <p:boldItalic r:id="rId55"/>
    </p:embeddedFont>
    <p:embeddedFont>
      <p:font typeface="Raleway ExtraBold" pitchFamily="2" charset="77"/>
      <p:bold r:id="rId56"/>
      <p:italic r:id="rId57"/>
      <p:boldItalic r:id="rId58"/>
    </p:embeddedFont>
    <p:embeddedFont>
      <p:font typeface="Raleway SemiBold" pitchFamily="2" charset="77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Roboto Condensed Light" panose="02000000000000000000" pitchFamily="2" charset="0"/>
      <p:regular r:id="rId67"/>
      <p:italic r:id="rId68"/>
    </p:embeddedFont>
    <p:embeddedFont>
      <p:font typeface="Roboto Light" panose="020F0302020204030204" pitchFamily="34" charset="0"/>
      <p:regular r:id="rId69"/>
      <p:bold r:id="rId70"/>
      <p:italic r:id="rId71"/>
      <p:boldItalic r:id="rId72"/>
    </p:embeddedFont>
    <p:embeddedFont>
      <p:font typeface="Ubuntu" panose="020B050403060203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CBEB7C-886C-4BC2-ACAE-D90D03CD16B5}">
  <a:tblStyle styleId="{FBCBEB7C-886C-4BC2-ACAE-D90D03CD16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0"/>
    <p:restoredTop sz="94674"/>
  </p:normalViewPr>
  <p:slideViewPr>
    <p:cSldViewPr snapToGrid="0">
      <p:cViewPr varScale="1">
        <p:scale>
          <a:sx n="137" d="100"/>
          <a:sy n="137" d="100"/>
        </p:scale>
        <p:origin x="9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63" Type="http://schemas.openxmlformats.org/officeDocument/2006/relationships/font" Target="fonts/font35.fntdata"/><Relationship Id="rId68" Type="http://schemas.openxmlformats.org/officeDocument/2006/relationships/font" Target="fonts/font4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66" Type="http://schemas.openxmlformats.org/officeDocument/2006/relationships/font" Target="fonts/font38.fntdata"/><Relationship Id="rId74" Type="http://schemas.openxmlformats.org/officeDocument/2006/relationships/font" Target="fonts/font46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3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openxmlformats.org/officeDocument/2006/relationships/font" Target="fonts/font36.fntdata"/><Relationship Id="rId69" Type="http://schemas.openxmlformats.org/officeDocument/2006/relationships/font" Target="fonts/font41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3.fntdata"/><Relationship Id="rId72" Type="http://schemas.openxmlformats.org/officeDocument/2006/relationships/font" Target="fonts/font44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67" Type="http://schemas.openxmlformats.org/officeDocument/2006/relationships/font" Target="fonts/font39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font" Target="fonts/font34.fntdata"/><Relationship Id="rId70" Type="http://schemas.openxmlformats.org/officeDocument/2006/relationships/font" Target="fonts/font42.fntdata"/><Relationship Id="rId75" Type="http://schemas.openxmlformats.org/officeDocument/2006/relationships/font" Target="fonts/font4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font" Target="fonts/font32.fntdata"/><Relationship Id="rId65" Type="http://schemas.openxmlformats.org/officeDocument/2006/relationships/font" Target="fonts/font37.fntdata"/><Relationship Id="rId73" Type="http://schemas.openxmlformats.org/officeDocument/2006/relationships/font" Target="fonts/font45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1.fntdata"/><Relationship Id="rId34" Type="http://schemas.openxmlformats.org/officeDocument/2006/relationships/font" Target="fonts/font6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6" Type="http://schemas.openxmlformats.org/officeDocument/2006/relationships/font" Target="fonts/font48.fntdata"/><Relationship Id="rId7" Type="http://schemas.openxmlformats.org/officeDocument/2006/relationships/slide" Target="slides/slide5.xml"/><Relationship Id="rId71" Type="http://schemas.openxmlformats.org/officeDocument/2006/relationships/font" Target="fonts/font43.fntdata"/><Relationship Id="rId2" Type="http://schemas.openxmlformats.org/officeDocument/2006/relationships/slideMaster" Target="slideMasters/slideMaster2.xml"/><Relationship Id="rId2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60908bf72_2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60908bf72_2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47851aba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47851aba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47851abac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47851abac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47851abac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f47851abac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47851abac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47851abac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f47851abac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f47851abac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f47851abac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f47851abac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47851abac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f47851abac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60908bf72_2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60908bf72_2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60908bf72_2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60908bf72_2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47851abac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f47851abac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60908bf72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60908bf72_2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360908bf72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360908bf72_2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360908bf72_2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360908bf72_2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360908bf72_2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360908bf72_2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60908bf72_2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60908bf72_2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360908bf72_2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360908bf72_2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61058c68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361058c68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60908bf72_2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60908bf72_2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60908bf72_2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60908bf72_2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60908bf72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60908bf72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60908bf72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60908bf72_2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60908bf72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60908bf72_2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47851abac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47851abac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60908bf72_2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60908bf72_2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 rot="-132933">
            <a:off x="303191" y="1753916"/>
            <a:ext cx="8520670" cy="8649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 rot="-132933">
            <a:off x="327990" y="2674061"/>
            <a:ext cx="8520670" cy="3005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 rot="-242392">
            <a:off x="1686427" y="2182666"/>
            <a:ext cx="5808332" cy="84175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 hasCustomPrompt="1"/>
          </p:nvPr>
        </p:nvSpPr>
        <p:spPr>
          <a:xfrm rot="519400">
            <a:off x="6430587" y="881470"/>
            <a:ext cx="1343404" cy="8411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9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 rot="-1016">
            <a:off x="3743325" y="3574581"/>
            <a:ext cx="4060800" cy="6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713225" y="1261872"/>
            <a:ext cx="7717500" cy="33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3797450" y="3000900"/>
            <a:ext cx="117050" cy="112300"/>
          </a:xfrm>
          <a:custGeom>
            <a:avLst/>
            <a:gdLst/>
            <a:ahLst/>
            <a:cxnLst/>
            <a:rect l="l" t="t" r="r" b="b"/>
            <a:pathLst>
              <a:path w="4682" h="4492" extrusionOk="0">
                <a:moveTo>
                  <a:pt x="2356" y="1"/>
                </a:moveTo>
                <a:cubicBezTo>
                  <a:pt x="2075" y="1"/>
                  <a:pt x="1794" y="115"/>
                  <a:pt x="1581" y="343"/>
                </a:cubicBezTo>
                <a:lnTo>
                  <a:pt x="426" y="1467"/>
                </a:lnTo>
                <a:cubicBezTo>
                  <a:pt x="0" y="1893"/>
                  <a:pt x="0" y="2592"/>
                  <a:pt x="426" y="3017"/>
                </a:cubicBezTo>
                <a:lnTo>
                  <a:pt x="1581" y="4172"/>
                </a:lnTo>
                <a:cubicBezTo>
                  <a:pt x="1794" y="4385"/>
                  <a:pt x="2075" y="4492"/>
                  <a:pt x="2356" y="4492"/>
                </a:cubicBezTo>
                <a:cubicBezTo>
                  <a:pt x="2637" y="4492"/>
                  <a:pt x="2918" y="4385"/>
                  <a:pt x="3131" y="4172"/>
                </a:cubicBezTo>
                <a:lnTo>
                  <a:pt x="4256" y="3017"/>
                </a:lnTo>
                <a:cubicBezTo>
                  <a:pt x="4681" y="2592"/>
                  <a:pt x="4681" y="1893"/>
                  <a:pt x="4256" y="1467"/>
                </a:cubicBezTo>
                <a:lnTo>
                  <a:pt x="3131" y="343"/>
                </a:lnTo>
                <a:cubicBezTo>
                  <a:pt x="2918" y="115"/>
                  <a:pt x="2637" y="1"/>
                  <a:pt x="2356" y="1"/>
                </a:cubicBezTo>
                <a:close/>
              </a:path>
            </a:pathLst>
          </a:custGeom>
          <a:solidFill>
            <a:schemeClr val="accent2"/>
          </a:solidFill>
          <a:ln w="11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713225" y="432816"/>
            <a:ext cx="6602100" cy="119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 rot="-231771">
            <a:off x="1276640" y="3336682"/>
            <a:ext cx="2743132" cy="8425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 rot="-231771">
            <a:off x="1228570" y="2881104"/>
            <a:ext cx="2743132" cy="33134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3"/>
          </p:nvPr>
        </p:nvSpPr>
        <p:spPr>
          <a:xfrm rot="377090">
            <a:off x="5111935" y="3335489"/>
            <a:ext cx="2743187" cy="8423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4"/>
          </p:nvPr>
        </p:nvSpPr>
        <p:spPr>
          <a:xfrm rot="377090">
            <a:off x="5189900" y="2882566"/>
            <a:ext cx="2743187" cy="33142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 rot="-268314">
            <a:off x="1121330" y="1698617"/>
            <a:ext cx="3224316" cy="18843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4798450" y="1160250"/>
            <a:ext cx="2663400" cy="288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713225" y="450150"/>
            <a:ext cx="7717500" cy="409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 rot="-255690">
            <a:off x="2580806" y="1997264"/>
            <a:ext cx="4045284" cy="10980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 rot="-765">
            <a:off x="3297179" y="3499305"/>
            <a:ext cx="4045200" cy="59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976625" y="3596525"/>
            <a:ext cx="4011300" cy="100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5268375" y="4091425"/>
            <a:ext cx="20268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</a:defRPr>
            </a:lvl1pPr>
            <a:lvl2pPr lvl="1">
              <a:buNone/>
              <a:defRPr>
                <a:solidFill>
                  <a:schemeClr val="accent5"/>
                </a:solidFill>
              </a:defRPr>
            </a:lvl2pPr>
            <a:lvl3pPr lvl="2">
              <a:buNone/>
              <a:defRPr>
                <a:solidFill>
                  <a:schemeClr val="accent5"/>
                </a:solidFill>
              </a:defRPr>
            </a:lvl3pPr>
            <a:lvl4pPr lvl="3">
              <a:buNone/>
              <a:defRPr>
                <a:solidFill>
                  <a:schemeClr val="accent5"/>
                </a:solidFill>
              </a:defRPr>
            </a:lvl4pPr>
            <a:lvl5pPr lvl="4">
              <a:buNone/>
              <a:defRPr>
                <a:solidFill>
                  <a:schemeClr val="accent5"/>
                </a:solidFill>
              </a:defRPr>
            </a:lvl5pPr>
            <a:lvl6pPr lvl="5">
              <a:buNone/>
              <a:defRPr>
                <a:solidFill>
                  <a:schemeClr val="accent5"/>
                </a:solidFill>
              </a:defRPr>
            </a:lvl6pPr>
            <a:lvl7pPr lvl="6">
              <a:buNone/>
              <a:defRPr>
                <a:solidFill>
                  <a:schemeClr val="accent5"/>
                </a:solidFill>
              </a:defRPr>
            </a:lvl7pPr>
            <a:lvl8pPr lvl="7">
              <a:buNone/>
              <a:defRPr>
                <a:solidFill>
                  <a:schemeClr val="accent5"/>
                </a:solidFill>
              </a:defRPr>
            </a:lvl8pPr>
            <a:lvl9pPr lvl="8">
              <a:buNone/>
              <a:defRPr>
                <a:solidFill>
                  <a:schemeClr val="accent5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subTitle" idx="1"/>
          </p:nvPr>
        </p:nvSpPr>
        <p:spPr>
          <a:xfrm>
            <a:off x="776245" y="3578352"/>
            <a:ext cx="1554600" cy="8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2"/>
          </p:nvPr>
        </p:nvSpPr>
        <p:spPr>
          <a:xfrm rot="-1287">
            <a:off x="752245" y="2957866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 idx="3" hasCustomPrompt="1"/>
          </p:nvPr>
        </p:nvSpPr>
        <p:spPr>
          <a:xfrm>
            <a:off x="808875" y="1440750"/>
            <a:ext cx="1554600" cy="136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>
            <a:spLocks noGrp="1"/>
          </p:cNvSpPr>
          <p:nvPr>
            <p:ph type="subTitle" idx="4"/>
          </p:nvPr>
        </p:nvSpPr>
        <p:spPr>
          <a:xfrm>
            <a:off x="2866275" y="3578352"/>
            <a:ext cx="1554600" cy="8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ubTitle" idx="5"/>
          </p:nvPr>
        </p:nvSpPr>
        <p:spPr>
          <a:xfrm rot="-1287">
            <a:off x="2818200" y="2957892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6" hasCustomPrompt="1"/>
          </p:nvPr>
        </p:nvSpPr>
        <p:spPr>
          <a:xfrm>
            <a:off x="2866275" y="1440750"/>
            <a:ext cx="1554600" cy="136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r>
              <a:t>xx%</a:t>
            </a:r>
          </a:p>
        </p:txBody>
      </p:sp>
      <p:sp>
        <p:nvSpPr>
          <p:cNvPr id="105" name="Google Shape;105;p25"/>
          <p:cNvSpPr txBox="1">
            <a:spLocks noGrp="1"/>
          </p:cNvSpPr>
          <p:nvPr>
            <p:ph type="subTitle" idx="7"/>
          </p:nvPr>
        </p:nvSpPr>
        <p:spPr>
          <a:xfrm>
            <a:off x="4752950" y="3578352"/>
            <a:ext cx="1554600" cy="8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8"/>
          </p:nvPr>
        </p:nvSpPr>
        <p:spPr>
          <a:xfrm rot="-1287">
            <a:off x="4723250" y="2957832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title" idx="9" hasCustomPrompt="1"/>
          </p:nvPr>
        </p:nvSpPr>
        <p:spPr>
          <a:xfrm>
            <a:off x="4752950" y="1440750"/>
            <a:ext cx="1554600" cy="136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r>
              <a:t>xx%</a:t>
            </a:r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13"/>
          </p:nvPr>
        </p:nvSpPr>
        <p:spPr>
          <a:xfrm>
            <a:off x="6810350" y="3578352"/>
            <a:ext cx="1554600" cy="8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subTitle" idx="14"/>
          </p:nvPr>
        </p:nvSpPr>
        <p:spPr>
          <a:xfrm rot="-1287">
            <a:off x="6780600" y="2957806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5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title" idx="15" hasCustomPrompt="1"/>
          </p:nvPr>
        </p:nvSpPr>
        <p:spPr>
          <a:xfrm>
            <a:off x="6810350" y="1440750"/>
            <a:ext cx="1554600" cy="136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>
            <a:r>
              <a:t>xx%</a:t>
            </a:r>
          </a:p>
        </p:txBody>
      </p:sp>
      <p:sp>
        <p:nvSpPr>
          <p:cNvPr id="111" name="Google Shape;111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 rot="1665">
            <a:off x="4203128" y="3844889"/>
            <a:ext cx="30972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1"/>
          </p:nvPr>
        </p:nvSpPr>
        <p:spPr>
          <a:xfrm rot="112642">
            <a:off x="2172806" y="1218951"/>
            <a:ext cx="4340630" cy="22458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713225" y="432825"/>
            <a:ext cx="7717500" cy="11982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ubTitle" idx="1"/>
          </p:nvPr>
        </p:nvSpPr>
        <p:spPr>
          <a:xfrm rot="-490">
            <a:off x="1017340" y="3328566"/>
            <a:ext cx="2103000" cy="842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2"/>
          </p:nvPr>
        </p:nvSpPr>
        <p:spPr>
          <a:xfrm rot="-981">
            <a:off x="969270" y="2881311"/>
            <a:ext cx="2103000" cy="3312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3"/>
          </p:nvPr>
        </p:nvSpPr>
        <p:spPr>
          <a:xfrm rot="-220362">
            <a:off x="3547135" y="2778111"/>
            <a:ext cx="2102819" cy="842333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4"/>
          </p:nvPr>
        </p:nvSpPr>
        <p:spPr>
          <a:xfrm rot="-220852">
            <a:off x="3454245" y="2335363"/>
            <a:ext cx="2102838" cy="331285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5"/>
          </p:nvPr>
        </p:nvSpPr>
        <p:spPr>
          <a:xfrm rot="-490">
            <a:off x="6018485" y="3328566"/>
            <a:ext cx="2103000" cy="842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ubTitle" idx="6"/>
          </p:nvPr>
        </p:nvSpPr>
        <p:spPr>
          <a:xfrm rot="-981">
            <a:off x="5970415" y="2881311"/>
            <a:ext cx="2103000" cy="3312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4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 rot="-370442">
            <a:off x="1358504" y="1950006"/>
            <a:ext cx="5620701" cy="10980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title" idx="2" hasCustomPrompt="1"/>
          </p:nvPr>
        </p:nvSpPr>
        <p:spPr>
          <a:xfrm rot="519400">
            <a:off x="6354387" y="2786470"/>
            <a:ext cx="1343404" cy="8411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8"/>
          <p:cNvSpPr txBox="1">
            <a:spLocks noGrp="1"/>
          </p:cNvSpPr>
          <p:nvPr>
            <p:ph type="subTitle" idx="1"/>
          </p:nvPr>
        </p:nvSpPr>
        <p:spPr>
          <a:xfrm rot="-832">
            <a:off x="3067050" y="3575406"/>
            <a:ext cx="3718200" cy="59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title"/>
          </p:nvPr>
        </p:nvSpPr>
        <p:spPr>
          <a:xfrm>
            <a:off x="5428508" y="2537865"/>
            <a:ext cx="2730000" cy="18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358425" y="3657600"/>
            <a:ext cx="4213500" cy="52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ubTitle" idx="1"/>
          </p:nvPr>
        </p:nvSpPr>
        <p:spPr>
          <a:xfrm>
            <a:off x="2124325" y="2343875"/>
            <a:ext cx="3910500" cy="201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7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713225" y="432825"/>
            <a:ext cx="7717500" cy="6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 rot="-564">
            <a:off x="1206312" y="3965352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subTitle" idx="2"/>
          </p:nvPr>
        </p:nvSpPr>
        <p:spPr>
          <a:xfrm rot="-1128">
            <a:off x="1206312" y="3510036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subTitle" idx="3"/>
          </p:nvPr>
        </p:nvSpPr>
        <p:spPr>
          <a:xfrm rot="-564">
            <a:off x="3651419" y="3965352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subTitle" idx="4"/>
          </p:nvPr>
        </p:nvSpPr>
        <p:spPr>
          <a:xfrm rot="-1128">
            <a:off x="3651419" y="3510036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ubTitle" idx="5"/>
          </p:nvPr>
        </p:nvSpPr>
        <p:spPr>
          <a:xfrm rot="-564">
            <a:off x="6096762" y="3965352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subTitle" idx="6"/>
          </p:nvPr>
        </p:nvSpPr>
        <p:spPr>
          <a:xfrm rot="-1128">
            <a:off x="6096762" y="3510036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7"/>
          </p:nvPr>
        </p:nvSpPr>
        <p:spPr>
          <a:xfrm rot="-564">
            <a:off x="1206312" y="2327688"/>
            <a:ext cx="18288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subTitle" idx="8"/>
          </p:nvPr>
        </p:nvSpPr>
        <p:spPr>
          <a:xfrm rot="-1128">
            <a:off x="1206312" y="1872373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9"/>
          </p:nvPr>
        </p:nvSpPr>
        <p:spPr>
          <a:xfrm rot="-564">
            <a:off x="3651419" y="2327688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subTitle" idx="13"/>
          </p:nvPr>
        </p:nvSpPr>
        <p:spPr>
          <a:xfrm rot="-1128">
            <a:off x="3651419" y="1872373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33"/>
          <p:cNvSpPr txBox="1">
            <a:spLocks noGrp="1"/>
          </p:cNvSpPr>
          <p:nvPr>
            <p:ph type="subTitle" idx="14"/>
          </p:nvPr>
        </p:nvSpPr>
        <p:spPr>
          <a:xfrm rot="-564">
            <a:off x="6096762" y="2327688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15"/>
          </p:nvPr>
        </p:nvSpPr>
        <p:spPr>
          <a:xfrm rot="-1128">
            <a:off x="6096762" y="1874820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title"/>
          </p:nvPr>
        </p:nvSpPr>
        <p:spPr>
          <a:xfrm>
            <a:off x="713225" y="448056"/>
            <a:ext cx="7717500" cy="6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4"/>
          <p:cNvSpPr txBox="1">
            <a:spLocks noGrp="1"/>
          </p:cNvSpPr>
          <p:nvPr>
            <p:ph type="subTitle" idx="1"/>
          </p:nvPr>
        </p:nvSpPr>
        <p:spPr>
          <a:xfrm rot="-490">
            <a:off x="1075275" y="3913782"/>
            <a:ext cx="21030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2"/>
          </p:nvPr>
        </p:nvSpPr>
        <p:spPr>
          <a:xfrm rot="-981">
            <a:off x="1075275" y="3510036"/>
            <a:ext cx="2103000" cy="3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ubTitle" idx="3"/>
          </p:nvPr>
        </p:nvSpPr>
        <p:spPr>
          <a:xfrm rot="-490">
            <a:off x="3520381" y="3913782"/>
            <a:ext cx="21030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subTitle" idx="4"/>
          </p:nvPr>
        </p:nvSpPr>
        <p:spPr>
          <a:xfrm rot="-981">
            <a:off x="3520381" y="3510036"/>
            <a:ext cx="2103000" cy="3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5"/>
          </p:nvPr>
        </p:nvSpPr>
        <p:spPr>
          <a:xfrm rot="-490">
            <a:off x="5965725" y="3913782"/>
            <a:ext cx="21030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subTitle" idx="6"/>
          </p:nvPr>
        </p:nvSpPr>
        <p:spPr>
          <a:xfrm rot="-981">
            <a:off x="5965725" y="3510036"/>
            <a:ext cx="2103000" cy="3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4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subTitle" idx="1"/>
          </p:nvPr>
        </p:nvSpPr>
        <p:spPr>
          <a:xfrm>
            <a:off x="761075" y="3273552"/>
            <a:ext cx="1554600" cy="8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ubTitle" idx="2"/>
          </p:nvPr>
        </p:nvSpPr>
        <p:spPr>
          <a:xfrm rot="-1287">
            <a:off x="737075" y="2790966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35"/>
          <p:cNvSpPr txBox="1">
            <a:spLocks noGrp="1"/>
          </p:cNvSpPr>
          <p:nvPr>
            <p:ph type="subTitle" idx="3"/>
          </p:nvPr>
        </p:nvSpPr>
        <p:spPr>
          <a:xfrm>
            <a:off x="2783475" y="3273552"/>
            <a:ext cx="1554600" cy="8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4"/>
          </p:nvPr>
        </p:nvSpPr>
        <p:spPr>
          <a:xfrm rot="-1287">
            <a:off x="2759475" y="2790992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subTitle" idx="5"/>
          </p:nvPr>
        </p:nvSpPr>
        <p:spPr>
          <a:xfrm>
            <a:off x="4820825" y="3273552"/>
            <a:ext cx="1554600" cy="8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6"/>
          </p:nvPr>
        </p:nvSpPr>
        <p:spPr>
          <a:xfrm rot="-1287">
            <a:off x="4796825" y="2790932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subTitle" idx="7"/>
          </p:nvPr>
        </p:nvSpPr>
        <p:spPr>
          <a:xfrm>
            <a:off x="6828275" y="3273552"/>
            <a:ext cx="1554600" cy="8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8"/>
          </p:nvPr>
        </p:nvSpPr>
        <p:spPr>
          <a:xfrm rot="-1287">
            <a:off x="6804275" y="2790906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3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713225" y="432825"/>
            <a:ext cx="7717500" cy="6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subTitle" idx="1"/>
          </p:nvPr>
        </p:nvSpPr>
        <p:spPr>
          <a:xfrm rot="-564">
            <a:off x="1106300" y="3529734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subTitle" idx="2"/>
          </p:nvPr>
        </p:nvSpPr>
        <p:spPr>
          <a:xfrm rot="-1128">
            <a:off x="1106300" y="3071578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subTitle" idx="3"/>
          </p:nvPr>
        </p:nvSpPr>
        <p:spPr>
          <a:xfrm rot="-564">
            <a:off x="3657619" y="3526882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rgbClr val="124E7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6"/>
          <p:cNvSpPr txBox="1">
            <a:spLocks noGrp="1"/>
          </p:cNvSpPr>
          <p:nvPr>
            <p:ph type="subTitle" idx="4"/>
          </p:nvPr>
        </p:nvSpPr>
        <p:spPr>
          <a:xfrm rot="-1128">
            <a:off x="3657619" y="3071578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6"/>
          <p:cNvSpPr txBox="1">
            <a:spLocks noGrp="1"/>
          </p:cNvSpPr>
          <p:nvPr>
            <p:ph type="subTitle" idx="5"/>
          </p:nvPr>
        </p:nvSpPr>
        <p:spPr>
          <a:xfrm rot="-564">
            <a:off x="6208900" y="3529734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36"/>
          <p:cNvSpPr txBox="1">
            <a:spLocks noGrp="1"/>
          </p:cNvSpPr>
          <p:nvPr>
            <p:ph type="subTitle" idx="6"/>
          </p:nvPr>
        </p:nvSpPr>
        <p:spPr>
          <a:xfrm rot="-1128">
            <a:off x="6208900" y="3071578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5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5_1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3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>
            <a:spLocks noGrp="1"/>
          </p:cNvSpPr>
          <p:nvPr>
            <p:ph type="title"/>
          </p:nvPr>
        </p:nvSpPr>
        <p:spPr>
          <a:xfrm>
            <a:off x="713225" y="432825"/>
            <a:ext cx="7717500" cy="6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1"/>
          <p:cNvSpPr txBox="1">
            <a:spLocks noGrp="1"/>
          </p:cNvSpPr>
          <p:nvPr>
            <p:ph type="subTitle" idx="1"/>
          </p:nvPr>
        </p:nvSpPr>
        <p:spPr>
          <a:xfrm rot="-564">
            <a:off x="2435050" y="3617181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subTitle" idx="2"/>
          </p:nvPr>
        </p:nvSpPr>
        <p:spPr>
          <a:xfrm rot="-1128">
            <a:off x="2435050" y="3161865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41"/>
          <p:cNvSpPr txBox="1">
            <a:spLocks noGrp="1"/>
          </p:cNvSpPr>
          <p:nvPr>
            <p:ph type="subTitle" idx="3"/>
          </p:nvPr>
        </p:nvSpPr>
        <p:spPr>
          <a:xfrm rot="-564">
            <a:off x="4914025" y="3617181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41"/>
          <p:cNvSpPr txBox="1">
            <a:spLocks noGrp="1"/>
          </p:cNvSpPr>
          <p:nvPr>
            <p:ph type="subTitle" idx="4"/>
          </p:nvPr>
        </p:nvSpPr>
        <p:spPr>
          <a:xfrm rot="-1128">
            <a:off x="4914025" y="3161865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41"/>
          <p:cNvSpPr txBox="1">
            <a:spLocks noGrp="1"/>
          </p:cNvSpPr>
          <p:nvPr>
            <p:ph type="subTitle" idx="5"/>
          </p:nvPr>
        </p:nvSpPr>
        <p:spPr>
          <a:xfrm rot="-564">
            <a:off x="1206312" y="1979517"/>
            <a:ext cx="18288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41"/>
          <p:cNvSpPr txBox="1">
            <a:spLocks noGrp="1"/>
          </p:cNvSpPr>
          <p:nvPr>
            <p:ph type="subTitle" idx="6"/>
          </p:nvPr>
        </p:nvSpPr>
        <p:spPr>
          <a:xfrm rot="-1128">
            <a:off x="1206312" y="1524202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41"/>
          <p:cNvSpPr txBox="1">
            <a:spLocks noGrp="1"/>
          </p:cNvSpPr>
          <p:nvPr>
            <p:ph type="subTitle" idx="7"/>
          </p:nvPr>
        </p:nvSpPr>
        <p:spPr>
          <a:xfrm rot="-564">
            <a:off x="3651419" y="1979517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41"/>
          <p:cNvSpPr txBox="1">
            <a:spLocks noGrp="1"/>
          </p:cNvSpPr>
          <p:nvPr>
            <p:ph type="subTitle" idx="8"/>
          </p:nvPr>
        </p:nvSpPr>
        <p:spPr>
          <a:xfrm rot="-1128">
            <a:off x="3651419" y="1524202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41"/>
          <p:cNvSpPr txBox="1">
            <a:spLocks noGrp="1"/>
          </p:cNvSpPr>
          <p:nvPr>
            <p:ph type="subTitle" idx="9"/>
          </p:nvPr>
        </p:nvSpPr>
        <p:spPr>
          <a:xfrm rot="-564">
            <a:off x="6096775" y="1979517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41"/>
          <p:cNvSpPr txBox="1">
            <a:spLocks noGrp="1"/>
          </p:cNvSpPr>
          <p:nvPr>
            <p:ph type="subTitle" idx="13"/>
          </p:nvPr>
        </p:nvSpPr>
        <p:spPr>
          <a:xfrm rot="-1128">
            <a:off x="6096775" y="1526649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5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 txBox="1">
            <a:spLocks noGrp="1"/>
          </p:cNvSpPr>
          <p:nvPr>
            <p:ph type="title" hasCustomPrompt="1"/>
          </p:nvPr>
        </p:nvSpPr>
        <p:spPr>
          <a:xfrm>
            <a:off x="2960388" y="2025300"/>
            <a:ext cx="36576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43"/>
          <p:cNvSpPr txBox="1">
            <a:spLocks noGrp="1"/>
          </p:cNvSpPr>
          <p:nvPr>
            <p:ph type="subTitle" idx="1"/>
          </p:nvPr>
        </p:nvSpPr>
        <p:spPr>
          <a:xfrm>
            <a:off x="2960388" y="2924460"/>
            <a:ext cx="3657600" cy="29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9" name="Google Shape;219;p43"/>
          <p:cNvSpPr txBox="1">
            <a:spLocks noGrp="1"/>
          </p:cNvSpPr>
          <p:nvPr>
            <p:ph type="title" idx="2" hasCustomPrompt="1"/>
          </p:nvPr>
        </p:nvSpPr>
        <p:spPr>
          <a:xfrm>
            <a:off x="1205475" y="2999075"/>
            <a:ext cx="18288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43"/>
          <p:cNvSpPr txBox="1">
            <a:spLocks noGrp="1"/>
          </p:cNvSpPr>
          <p:nvPr>
            <p:ph type="subTitle" idx="3"/>
          </p:nvPr>
        </p:nvSpPr>
        <p:spPr>
          <a:xfrm>
            <a:off x="1205475" y="3898225"/>
            <a:ext cx="1833300" cy="5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title" idx="4" hasCustomPrompt="1"/>
          </p:nvPr>
        </p:nvSpPr>
        <p:spPr>
          <a:xfrm rot="-399664">
            <a:off x="6661872" y="869081"/>
            <a:ext cx="1544023" cy="91425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" name="Google Shape;222;p43"/>
          <p:cNvSpPr txBox="1">
            <a:spLocks noGrp="1"/>
          </p:cNvSpPr>
          <p:nvPr>
            <p:ph type="subTitle" idx="5"/>
          </p:nvPr>
        </p:nvSpPr>
        <p:spPr>
          <a:xfrm rot="-399172">
            <a:off x="6563252" y="1613724"/>
            <a:ext cx="1833345" cy="3464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18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>
            <a:spLocks noGrp="1"/>
          </p:cNvSpPr>
          <p:nvPr>
            <p:ph type="title"/>
          </p:nvPr>
        </p:nvSpPr>
        <p:spPr>
          <a:xfrm rot="-232766">
            <a:off x="497778" y="802325"/>
            <a:ext cx="4513943" cy="22675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6" name="Google Shape;226;p44"/>
          <p:cNvSpPr txBox="1">
            <a:spLocks noGrp="1"/>
          </p:cNvSpPr>
          <p:nvPr>
            <p:ph type="subTitle" idx="1"/>
          </p:nvPr>
        </p:nvSpPr>
        <p:spPr>
          <a:xfrm rot="-713">
            <a:off x="2267250" y="3535980"/>
            <a:ext cx="2892300" cy="59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7" name="Google Shape;227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</a:defRPr>
            </a:lvl1pPr>
            <a:lvl2pPr lvl="1">
              <a:buNone/>
              <a:defRPr>
                <a:solidFill>
                  <a:schemeClr val="accent5"/>
                </a:solidFill>
              </a:defRPr>
            </a:lvl2pPr>
            <a:lvl3pPr lvl="2">
              <a:buNone/>
              <a:defRPr>
                <a:solidFill>
                  <a:schemeClr val="accent5"/>
                </a:solidFill>
              </a:defRPr>
            </a:lvl3pPr>
            <a:lvl4pPr lvl="3">
              <a:buNone/>
              <a:defRPr>
                <a:solidFill>
                  <a:schemeClr val="accent5"/>
                </a:solidFill>
              </a:defRPr>
            </a:lvl4pPr>
            <a:lvl5pPr lvl="4">
              <a:buNone/>
              <a:defRPr>
                <a:solidFill>
                  <a:schemeClr val="accent5"/>
                </a:solidFill>
              </a:defRPr>
            </a:lvl5pPr>
            <a:lvl6pPr lvl="5">
              <a:buNone/>
              <a:defRPr>
                <a:solidFill>
                  <a:schemeClr val="accent5"/>
                </a:solidFill>
              </a:defRPr>
            </a:lvl6pPr>
            <a:lvl7pPr lvl="6">
              <a:buNone/>
              <a:defRPr>
                <a:solidFill>
                  <a:schemeClr val="accent5"/>
                </a:solidFill>
              </a:defRPr>
            </a:lvl7pPr>
            <a:lvl8pPr lvl="7">
              <a:buNone/>
              <a:defRPr>
                <a:solidFill>
                  <a:schemeClr val="accent5"/>
                </a:solidFill>
              </a:defRPr>
            </a:lvl8pPr>
            <a:lvl9pPr lvl="8">
              <a:buNone/>
              <a:defRPr>
                <a:solidFill>
                  <a:schemeClr val="accent5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7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8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92300" cy="405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9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>
            <a:spLocks noGrp="1"/>
          </p:cNvSpPr>
          <p:nvPr>
            <p:ph type="title"/>
          </p:nvPr>
        </p:nvSpPr>
        <p:spPr>
          <a:xfrm>
            <a:off x="5984575" y="539500"/>
            <a:ext cx="2446200" cy="405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6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8"/>
          <p:cNvSpPr txBox="1">
            <a:spLocks noGrp="1"/>
          </p:cNvSpPr>
          <p:nvPr>
            <p:ph type="title"/>
          </p:nvPr>
        </p:nvSpPr>
        <p:spPr>
          <a:xfrm>
            <a:off x="713225" y="432825"/>
            <a:ext cx="7717500" cy="6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8"/>
          <p:cNvSpPr txBox="1">
            <a:spLocks noGrp="1"/>
          </p:cNvSpPr>
          <p:nvPr>
            <p:ph type="subTitle" idx="1"/>
          </p:nvPr>
        </p:nvSpPr>
        <p:spPr>
          <a:xfrm rot="-268">
            <a:off x="3343112" y="1975254"/>
            <a:ext cx="3851400" cy="61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48"/>
          <p:cNvSpPr txBox="1">
            <a:spLocks noGrp="1"/>
          </p:cNvSpPr>
          <p:nvPr>
            <p:ph type="subTitle" idx="2"/>
          </p:nvPr>
        </p:nvSpPr>
        <p:spPr>
          <a:xfrm rot="-1072">
            <a:off x="3343075" y="1536792"/>
            <a:ext cx="38496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48"/>
          <p:cNvSpPr txBox="1">
            <a:spLocks noGrp="1"/>
          </p:cNvSpPr>
          <p:nvPr>
            <p:ph type="title" idx="3" hasCustomPrompt="1"/>
          </p:nvPr>
        </p:nvSpPr>
        <p:spPr>
          <a:xfrm>
            <a:off x="1828874" y="1522100"/>
            <a:ext cx="1251600" cy="79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4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48"/>
          <p:cNvSpPr txBox="1">
            <a:spLocks noGrp="1"/>
          </p:cNvSpPr>
          <p:nvPr>
            <p:ph type="subTitle" idx="4"/>
          </p:nvPr>
        </p:nvSpPr>
        <p:spPr>
          <a:xfrm rot="-268">
            <a:off x="2019387" y="3639462"/>
            <a:ext cx="3851400" cy="61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48"/>
          <p:cNvSpPr txBox="1">
            <a:spLocks noGrp="1"/>
          </p:cNvSpPr>
          <p:nvPr>
            <p:ph type="subTitle" idx="5"/>
          </p:nvPr>
        </p:nvSpPr>
        <p:spPr>
          <a:xfrm rot="-1072">
            <a:off x="2019350" y="3201000"/>
            <a:ext cx="38496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8"/>
          <p:cNvSpPr txBox="1">
            <a:spLocks noGrp="1"/>
          </p:cNvSpPr>
          <p:nvPr>
            <p:ph type="title" idx="6" hasCustomPrompt="1"/>
          </p:nvPr>
        </p:nvSpPr>
        <p:spPr>
          <a:xfrm>
            <a:off x="6033270" y="3200400"/>
            <a:ext cx="1251600" cy="79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47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/>
          <p:nvPr/>
        </p:nvSpPr>
        <p:spPr>
          <a:xfrm rot="236">
            <a:off x="4067575" y="3243275"/>
            <a:ext cx="4363200" cy="1362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9"/>
          <p:cNvSpPr txBox="1">
            <a:spLocks noGrp="1"/>
          </p:cNvSpPr>
          <p:nvPr>
            <p:ph type="title"/>
          </p:nvPr>
        </p:nvSpPr>
        <p:spPr>
          <a:xfrm rot="-319520">
            <a:off x="2524706" y="1869797"/>
            <a:ext cx="4350779" cy="5727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49"/>
          <p:cNvSpPr txBox="1"/>
          <p:nvPr/>
        </p:nvSpPr>
        <p:spPr>
          <a:xfrm rot="576">
            <a:off x="4562136" y="3793540"/>
            <a:ext cx="35838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</a:t>
            </a:r>
            <a:r>
              <a:rPr lang="en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49"/>
          <p:cNvSpPr txBox="1">
            <a:spLocks noGrp="1"/>
          </p:cNvSpPr>
          <p:nvPr>
            <p:ph type="subTitle" idx="1"/>
          </p:nvPr>
        </p:nvSpPr>
        <p:spPr>
          <a:xfrm rot="1336">
            <a:off x="992620" y="825454"/>
            <a:ext cx="3858900" cy="3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9"/>
          <p:cNvSpPr txBox="1">
            <a:spLocks noGrp="1"/>
          </p:cNvSpPr>
          <p:nvPr>
            <p:ph type="subTitle" idx="2"/>
          </p:nvPr>
        </p:nvSpPr>
        <p:spPr>
          <a:xfrm rot="686">
            <a:off x="992620" y="1193628"/>
            <a:ext cx="3006900" cy="7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9"/>
          <p:cNvSpPr txBox="1">
            <a:spLocks noGrp="1"/>
          </p:cNvSpPr>
          <p:nvPr>
            <p:ph type="subTitle" idx="3"/>
          </p:nvPr>
        </p:nvSpPr>
        <p:spPr>
          <a:xfrm rot="-1336">
            <a:off x="4287036" y="3457182"/>
            <a:ext cx="3858900" cy="21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50"/>
          <p:cNvSpPr txBox="1">
            <a:spLocks noGrp="1"/>
          </p:cNvSpPr>
          <p:nvPr>
            <p:ph type="subTitle" idx="1"/>
          </p:nvPr>
        </p:nvSpPr>
        <p:spPr>
          <a:xfrm>
            <a:off x="713224" y="1819651"/>
            <a:ext cx="3657600" cy="22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7" name="Google Shape;257;p50"/>
          <p:cNvSpPr txBox="1">
            <a:spLocks noGrp="1"/>
          </p:cNvSpPr>
          <p:nvPr>
            <p:ph type="subTitle" idx="2"/>
          </p:nvPr>
        </p:nvSpPr>
        <p:spPr>
          <a:xfrm rot="-846">
            <a:off x="713224" y="1375602"/>
            <a:ext cx="36576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50"/>
          <p:cNvSpPr txBox="1">
            <a:spLocks noGrp="1"/>
          </p:cNvSpPr>
          <p:nvPr>
            <p:ph type="subTitle" idx="3"/>
          </p:nvPr>
        </p:nvSpPr>
        <p:spPr>
          <a:xfrm>
            <a:off x="4904224" y="1819651"/>
            <a:ext cx="3657600" cy="22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9" name="Google Shape;259;p50"/>
          <p:cNvSpPr txBox="1">
            <a:spLocks noGrp="1"/>
          </p:cNvSpPr>
          <p:nvPr>
            <p:ph type="subTitle" idx="4"/>
          </p:nvPr>
        </p:nvSpPr>
        <p:spPr>
          <a:xfrm rot="-846">
            <a:off x="4904224" y="1375602"/>
            <a:ext cx="36576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2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51"/>
          <p:cNvSpPr txBox="1">
            <a:spLocks noGrp="1"/>
          </p:cNvSpPr>
          <p:nvPr>
            <p:ph type="subTitle" idx="1"/>
          </p:nvPr>
        </p:nvSpPr>
        <p:spPr>
          <a:xfrm>
            <a:off x="713224" y="1819651"/>
            <a:ext cx="3657600" cy="22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4" name="Google Shape;264;p51"/>
          <p:cNvSpPr txBox="1">
            <a:spLocks noGrp="1"/>
          </p:cNvSpPr>
          <p:nvPr>
            <p:ph type="subTitle" idx="2"/>
          </p:nvPr>
        </p:nvSpPr>
        <p:spPr>
          <a:xfrm rot="-846">
            <a:off x="713224" y="1375602"/>
            <a:ext cx="36576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51"/>
          <p:cNvSpPr txBox="1">
            <a:spLocks noGrp="1"/>
          </p:cNvSpPr>
          <p:nvPr>
            <p:ph type="subTitle" idx="3"/>
          </p:nvPr>
        </p:nvSpPr>
        <p:spPr>
          <a:xfrm>
            <a:off x="4904225" y="1819650"/>
            <a:ext cx="3526500" cy="22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6" name="Google Shape;266;p51"/>
          <p:cNvSpPr txBox="1">
            <a:spLocks noGrp="1"/>
          </p:cNvSpPr>
          <p:nvPr>
            <p:ph type="subTitle" idx="4"/>
          </p:nvPr>
        </p:nvSpPr>
        <p:spPr>
          <a:xfrm rot="-877">
            <a:off x="4904225" y="1375593"/>
            <a:ext cx="35265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aleway Black"/>
              <a:buNone/>
              <a:defRPr sz="1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hlink"/>
                </a:solidFill>
              </a:defRPr>
            </a:lvl1pPr>
            <a:lvl2pPr lvl="1">
              <a:buNone/>
              <a:defRPr>
                <a:solidFill>
                  <a:schemeClr val="hlink"/>
                </a:solidFill>
              </a:defRPr>
            </a:lvl2pPr>
            <a:lvl3pPr lvl="2">
              <a:buNone/>
              <a:defRPr>
                <a:solidFill>
                  <a:schemeClr val="hlink"/>
                </a:solidFill>
              </a:defRPr>
            </a:lvl3pPr>
            <a:lvl4pPr lvl="3">
              <a:buNone/>
              <a:defRPr>
                <a:solidFill>
                  <a:schemeClr val="hlink"/>
                </a:solidFill>
              </a:defRPr>
            </a:lvl4pPr>
            <a:lvl5pPr lvl="4">
              <a:buNone/>
              <a:defRPr>
                <a:solidFill>
                  <a:schemeClr val="hlink"/>
                </a:solidFill>
              </a:defRPr>
            </a:lvl5pPr>
            <a:lvl6pPr lvl="5">
              <a:buNone/>
              <a:defRPr>
                <a:solidFill>
                  <a:schemeClr val="hlink"/>
                </a:solidFill>
              </a:defRPr>
            </a:lvl6pPr>
            <a:lvl7pPr lvl="6">
              <a:buNone/>
              <a:defRPr>
                <a:solidFill>
                  <a:schemeClr val="hlink"/>
                </a:solidFill>
              </a:defRPr>
            </a:lvl7pPr>
            <a:lvl8pPr lvl="7">
              <a:buNone/>
              <a:defRPr>
                <a:solidFill>
                  <a:schemeClr val="hlink"/>
                </a:solidFill>
              </a:defRPr>
            </a:lvl8pPr>
            <a:lvl9pPr lvl="8">
              <a:buNone/>
              <a:defRPr>
                <a:solidFill>
                  <a:schemeClr val="hlink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bg>
      <p:bgPr>
        <a:solidFill>
          <a:schemeClr val="accent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0">
    <p:bg>
      <p:bgPr>
        <a:solidFill>
          <a:schemeClr val="accent6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leway Black"/>
              <a:buNone/>
              <a:defRPr sz="2800">
                <a:solidFill>
                  <a:schemeClr val="accent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54"/>
          <p:cNvGrpSpPr/>
          <p:nvPr/>
        </p:nvGrpSpPr>
        <p:grpSpPr>
          <a:xfrm>
            <a:off x="831596" y="560944"/>
            <a:ext cx="7453800" cy="3726731"/>
            <a:chOff x="831732" y="560738"/>
            <a:chExt cx="7453800" cy="3726731"/>
          </a:xfrm>
        </p:grpSpPr>
        <p:sp>
          <p:nvSpPr>
            <p:cNvPr id="277" name="Google Shape;277;p54"/>
            <p:cNvSpPr/>
            <p:nvPr/>
          </p:nvSpPr>
          <p:spPr>
            <a:xfrm rot="-133015">
              <a:off x="890337" y="975482"/>
              <a:ext cx="7336591" cy="3171275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4"/>
            <p:cNvSpPr/>
            <p:nvPr/>
          </p:nvSpPr>
          <p:spPr>
            <a:xfrm rot="-132907">
              <a:off x="6789375" y="575142"/>
              <a:ext cx="767149" cy="1129975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4"/>
            <p:cNvSpPr/>
            <p:nvPr/>
          </p:nvSpPr>
          <p:spPr>
            <a:xfrm rot="-121639">
              <a:off x="3924264" y="760834"/>
              <a:ext cx="1187243" cy="4484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54"/>
          <p:cNvSpPr txBox="1">
            <a:spLocks noGrp="1"/>
          </p:cNvSpPr>
          <p:nvPr>
            <p:ph type="ctrTitle"/>
          </p:nvPr>
        </p:nvSpPr>
        <p:spPr>
          <a:xfrm rot="-132933">
            <a:off x="329890" y="1375010"/>
            <a:ext cx="8520670" cy="16872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Measuring Fairness in Ranked Results: An Analytical and Empirical Comparison</a:t>
            </a:r>
            <a:endParaRPr sz="3900"/>
          </a:p>
        </p:txBody>
      </p:sp>
      <p:sp>
        <p:nvSpPr>
          <p:cNvPr id="281" name="Google Shape;281;p54"/>
          <p:cNvSpPr txBox="1">
            <a:spLocks noGrp="1"/>
          </p:cNvSpPr>
          <p:nvPr>
            <p:ph type="subTitle" idx="1"/>
          </p:nvPr>
        </p:nvSpPr>
        <p:spPr>
          <a:xfrm rot="-132933">
            <a:off x="329890" y="3473593"/>
            <a:ext cx="8520670" cy="3461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Amifa Raj and Michael D. Ekstrand</a:t>
            </a:r>
            <a:br>
              <a:rPr lang="en"/>
            </a:br>
            <a:r>
              <a:rPr lang="en"/>
              <a:t>People and Information Research Team, Boise State University</a:t>
            </a:r>
            <a:endParaRPr/>
          </a:p>
        </p:txBody>
      </p:sp>
      <p:grpSp>
        <p:nvGrpSpPr>
          <p:cNvPr id="282" name="Google Shape;282;p54"/>
          <p:cNvGrpSpPr/>
          <p:nvPr/>
        </p:nvGrpSpPr>
        <p:grpSpPr>
          <a:xfrm rot="-122406">
            <a:off x="4178471" y="965077"/>
            <a:ext cx="678648" cy="38026"/>
            <a:chOff x="-1780650" y="1138950"/>
            <a:chExt cx="678625" cy="38025"/>
          </a:xfrm>
        </p:grpSpPr>
        <p:sp>
          <p:nvSpPr>
            <p:cNvPr id="283" name="Google Shape;283;p54"/>
            <p:cNvSpPr/>
            <p:nvPr/>
          </p:nvSpPr>
          <p:spPr>
            <a:xfrm>
              <a:off x="-1780650" y="1138950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1" y="1186"/>
                    <a:pt x="1521" y="760"/>
                  </a:cubicBezTo>
                  <a:cubicBezTo>
                    <a:pt x="1521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4"/>
            <p:cNvSpPr/>
            <p:nvPr/>
          </p:nvSpPr>
          <p:spPr>
            <a:xfrm>
              <a:off x="-1620300" y="1138950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4"/>
            <p:cNvSpPr/>
            <p:nvPr/>
          </p:nvSpPr>
          <p:spPr>
            <a:xfrm>
              <a:off x="-1459975" y="1138950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1" y="1186"/>
                    <a:pt x="1521" y="760"/>
                  </a:cubicBezTo>
                  <a:cubicBezTo>
                    <a:pt x="1521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4"/>
            <p:cNvSpPr/>
            <p:nvPr/>
          </p:nvSpPr>
          <p:spPr>
            <a:xfrm>
              <a:off x="-1299625" y="1138950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186"/>
                    <a:pt x="335" y="1520"/>
                    <a:pt x="760" y="1520"/>
                  </a:cubicBezTo>
                  <a:cubicBezTo>
                    <a:pt x="1155" y="1520"/>
                    <a:pt x="1520" y="1186"/>
                    <a:pt x="1520" y="760"/>
                  </a:cubicBezTo>
                  <a:cubicBezTo>
                    <a:pt x="1520" y="335"/>
                    <a:pt x="1155" y="0"/>
                    <a:pt x="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4"/>
            <p:cNvSpPr/>
            <p:nvPr/>
          </p:nvSpPr>
          <p:spPr>
            <a:xfrm>
              <a:off x="-1140050" y="1138950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0"/>
                  </a:moveTo>
                  <a:cubicBezTo>
                    <a:pt x="365" y="0"/>
                    <a:pt x="0" y="335"/>
                    <a:pt x="0" y="760"/>
                  </a:cubicBezTo>
                  <a:cubicBezTo>
                    <a:pt x="0" y="1186"/>
                    <a:pt x="36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0400" y="4317545"/>
            <a:ext cx="1225793" cy="52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8979" y="4287680"/>
            <a:ext cx="726894" cy="52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0812" y="4174852"/>
            <a:ext cx="663306" cy="61872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4"/>
          <p:cNvSpPr txBox="1"/>
          <p:nvPr/>
        </p:nvSpPr>
        <p:spPr>
          <a:xfrm>
            <a:off x="8014200" y="4716300"/>
            <a:ext cx="1303800" cy="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B5394"/>
                </a:solidFill>
                <a:highlight>
                  <a:schemeClr val="accent4"/>
                </a:highlight>
              </a:rPr>
              <a:t>grant IIS 17-51278</a:t>
            </a:r>
            <a:endParaRPr sz="900" b="1">
              <a:solidFill>
                <a:srgbClr val="0B5394"/>
              </a:solidFill>
              <a:highlight>
                <a:schemeClr val="accent4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2" name="Google Shape;292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3"/>
          <p:cNvPicPr preferRelativeResize="0"/>
          <p:nvPr/>
        </p:nvPicPr>
        <p:blipFill rotWithShape="1">
          <a:blip r:embed="rId3">
            <a:alphaModFix/>
          </a:blip>
          <a:srcRect l="14746" r="8922"/>
          <a:stretch/>
        </p:blipFill>
        <p:spPr>
          <a:xfrm>
            <a:off x="5062438" y="3513825"/>
            <a:ext cx="761875" cy="15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77" name="Google Shape;477;p63"/>
          <p:cNvPicPr preferRelativeResize="0"/>
          <p:nvPr/>
        </p:nvPicPr>
        <p:blipFill rotWithShape="1">
          <a:blip r:embed="rId3">
            <a:alphaModFix/>
          </a:blip>
          <a:srcRect l="14746" r="8922"/>
          <a:stretch/>
        </p:blipFill>
        <p:spPr>
          <a:xfrm>
            <a:off x="5615000" y="1178125"/>
            <a:ext cx="761875" cy="15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3"/>
          <p:cNvPicPr preferRelativeResize="0"/>
          <p:nvPr/>
        </p:nvPicPr>
        <p:blipFill rotWithShape="1">
          <a:blip r:embed="rId4">
            <a:alphaModFix/>
          </a:blip>
          <a:srcRect l="15097" r="11824"/>
          <a:stretch/>
        </p:blipFill>
        <p:spPr>
          <a:xfrm>
            <a:off x="1744375" y="1178125"/>
            <a:ext cx="761875" cy="15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3"/>
          <p:cNvPicPr preferRelativeResize="0"/>
          <p:nvPr/>
        </p:nvPicPr>
        <p:blipFill rotWithShape="1">
          <a:blip r:embed="rId5">
            <a:alphaModFix/>
          </a:blip>
          <a:srcRect l="24687" r="11222"/>
          <a:stretch/>
        </p:blipFill>
        <p:spPr>
          <a:xfrm>
            <a:off x="2708351" y="1193138"/>
            <a:ext cx="761871" cy="151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3"/>
          <p:cNvPicPr preferRelativeResize="0"/>
          <p:nvPr/>
        </p:nvPicPr>
        <p:blipFill rotWithShape="1">
          <a:blip r:embed="rId6">
            <a:alphaModFix/>
          </a:blip>
          <a:srcRect l="7715" r="8144"/>
          <a:stretch/>
        </p:blipFill>
        <p:spPr>
          <a:xfrm>
            <a:off x="3672324" y="1178125"/>
            <a:ext cx="761875" cy="15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6300" y="1178113"/>
            <a:ext cx="761871" cy="151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405" y="1193138"/>
            <a:ext cx="761871" cy="151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3"/>
          <p:cNvPicPr preferRelativeResize="0"/>
          <p:nvPr/>
        </p:nvPicPr>
        <p:blipFill rotWithShape="1">
          <a:blip r:embed="rId9">
            <a:alphaModFix/>
          </a:blip>
          <a:srcRect r="14639"/>
          <a:stretch/>
        </p:blipFill>
        <p:spPr>
          <a:xfrm>
            <a:off x="6593710" y="1178113"/>
            <a:ext cx="761871" cy="151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3"/>
          <p:cNvPicPr preferRelativeResize="0"/>
          <p:nvPr/>
        </p:nvPicPr>
        <p:blipFill rotWithShape="1">
          <a:blip r:embed="rId10">
            <a:alphaModFix/>
          </a:blip>
          <a:srcRect l="8606" r="8714"/>
          <a:stretch/>
        </p:blipFill>
        <p:spPr>
          <a:xfrm>
            <a:off x="7572400" y="1178125"/>
            <a:ext cx="761875" cy="15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3"/>
          <p:cNvSpPr/>
          <p:nvPr/>
        </p:nvSpPr>
        <p:spPr>
          <a:xfrm>
            <a:off x="4173531" y="2776325"/>
            <a:ext cx="436500" cy="495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3"/>
          <p:cNvSpPr txBox="1"/>
          <p:nvPr/>
        </p:nvSpPr>
        <p:spPr>
          <a:xfrm>
            <a:off x="3650687" y="3298513"/>
            <a:ext cx="212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Ranked List</a:t>
            </a:r>
            <a:endParaRPr sz="18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7" name="Google Shape;487;p63"/>
          <p:cNvSpPr txBox="1"/>
          <p:nvPr/>
        </p:nvSpPr>
        <p:spPr>
          <a:xfrm>
            <a:off x="6464510" y="3082725"/>
            <a:ext cx="135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Low order</a:t>
            </a:r>
            <a:endParaRPr sz="16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8" name="Google Shape;488;p63"/>
          <p:cNvSpPr/>
          <p:nvPr/>
        </p:nvSpPr>
        <p:spPr>
          <a:xfrm>
            <a:off x="834250" y="3993925"/>
            <a:ext cx="1902600" cy="6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EBDA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aleway"/>
                <a:ea typeface="Raleway"/>
                <a:cs typeface="Raleway"/>
                <a:sym typeface="Raleway"/>
              </a:rPr>
              <a:t>Protected Group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9" name="Google Shape;489;p63"/>
          <p:cNvSpPr/>
          <p:nvPr/>
        </p:nvSpPr>
        <p:spPr>
          <a:xfrm flipH="1">
            <a:off x="5952900" y="3993925"/>
            <a:ext cx="1902600" cy="6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EBDA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aleway"/>
                <a:ea typeface="Raleway"/>
                <a:cs typeface="Raleway"/>
                <a:sym typeface="Raleway"/>
              </a:rPr>
              <a:t>Non-Protected Group</a:t>
            </a:r>
            <a:endParaRPr sz="11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0" name="Google Shape;490;p63"/>
          <p:cNvSpPr/>
          <p:nvPr/>
        </p:nvSpPr>
        <p:spPr>
          <a:xfrm>
            <a:off x="5169014" y="4162825"/>
            <a:ext cx="548700" cy="5355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63"/>
          <p:cNvPicPr preferRelativeResize="0"/>
          <p:nvPr/>
        </p:nvPicPr>
        <p:blipFill rotWithShape="1">
          <a:blip r:embed="rId3">
            <a:alphaModFix/>
          </a:blip>
          <a:srcRect l="14746" r="8922"/>
          <a:stretch/>
        </p:blipFill>
        <p:spPr>
          <a:xfrm>
            <a:off x="2736775" y="3513825"/>
            <a:ext cx="761875" cy="15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63"/>
          <p:cNvCxnSpPr/>
          <p:nvPr/>
        </p:nvCxnSpPr>
        <p:spPr>
          <a:xfrm>
            <a:off x="5219475" y="2945000"/>
            <a:ext cx="3159300" cy="126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98" name="Google Shape;498;p64"/>
          <p:cNvSpPr/>
          <p:nvPr/>
        </p:nvSpPr>
        <p:spPr>
          <a:xfrm>
            <a:off x="-15900" y="2227575"/>
            <a:ext cx="9175800" cy="14025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rgbClr val="124E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64"/>
          <p:cNvSpPr/>
          <p:nvPr/>
        </p:nvSpPr>
        <p:spPr>
          <a:xfrm>
            <a:off x="1817550" y="784000"/>
            <a:ext cx="526800" cy="7581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64"/>
          <p:cNvSpPr/>
          <p:nvPr/>
        </p:nvSpPr>
        <p:spPr>
          <a:xfrm>
            <a:off x="2590437" y="1058975"/>
            <a:ext cx="483600" cy="5301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64"/>
          <p:cNvSpPr/>
          <p:nvPr/>
        </p:nvSpPr>
        <p:spPr>
          <a:xfrm>
            <a:off x="3321822" y="1184275"/>
            <a:ext cx="481500" cy="4014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64"/>
          <p:cNvSpPr/>
          <p:nvPr/>
        </p:nvSpPr>
        <p:spPr>
          <a:xfrm>
            <a:off x="4004200" y="1258374"/>
            <a:ext cx="526800" cy="2838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64"/>
          <p:cNvSpPr/>
          <p:nvPr/>
        </p:nvSpPr>
        <p:spPr>
          <a:xfrm>
            <a:off x="4731898" y="1359712"/>
            <a:ext cx="526800" cy="1824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64"/>
          <p:cNvSpPr/>
          <p:nvPr/>
        </p:nvSpPr>
        <p:spPr>
          <a:xfrm>
            <a:off x="5485799" y="1473925"/>
            <a:ext cx="481500" cy="708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64"/>
          <p:cNvSpPr/>
          <p:nvPr/>
        </p:nvSpPr>
        <p:spPr>
          <a:xfrm>
            <a:off x="6250108" y="1473925"/>
            <a:ext cx="481500" cy="708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6" name="Google Shape;506;p64"/>
          <p:cNvCxnSpPr/>
          <p:nvPr/>
        </p:nvCxnSpPr>
        <p:spPr>
          <a:xfrm>
            <a:off x="6972396" y="1514400"/>
            <a:ext cx="561000" cy="0"/>
          </a:xfrm>
          <a:prstGeom prst="straightConnector1">
            <a:avLst/>
          </a:prstGeom>
          <a:noFill/>
          <a:ln w="76200" cap="flat" cmpd="sng">
            <a:solidFill>
              <a:srgbClr val="124E7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64"/>
          <p:cNvCxnSpPr/>
          <p:nvPr/>
        </p:nvCxnSpPr>
        <p:spPr>
          <a:xfrm>
            <a:off x="7723020" y="1501680"/>
            <a:ext cx="483600" cy="9900"/>
          </a:xfrm>
          <a:prstGeom prst="straightConnector1">
            <a:avLst/>
          </a:prstGeom>
          <a:noFill/>
          <a:ln w="38100" cap="flat" cmpd="sng">
            <a:solidFill>
              <a:srgbClr val="124E7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64"/>
          <p:cNvCxnSpPr/>
          <p:nvPr/>
        </p:nvCxnSpPr>
        <p:spPr>
          <a:xfrm>
            <a:off x="8398111" y="1504380"/>
            <a:ext cx="595500" cy="4500"/>
          </a:xfrm>
          <a:prstGeom prst="straightConnector1">
            <a:avLst/>
          </a:prstGeom>
          <a:noFill/>
          <a:ln w="28575" cap="flat" cmpd="sng">
            <a:solidFill>
              <a:srgbClr val="124E7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9" name="Google Shape;509;p64"/>
          <p:cNvSpPr txBox="1"/>
          <p:nvPr/>
        </p:nvSpPr>
        <p:spPr>
          <a:xfrm>
            <a:off x="18900" y="2583500"/>
            <a:ext cx="5874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660000"/>
                </a:solidFill>
                <a:latin typeface="Open Sans"/>
                <a:ea typeface="Open Sans"/>
                <a:cs typeface="Open Sans"/>
                <a:sym typeface="Open Sans"/>
              </a:rPr>
              <a:t>									       	  </a:t>
            </a:r>
            <a:r>
              <a:rPr lang="en" sz="1300" b="1">
                <a:solidFill>
                  <a:srgbClr val="124E78"/>
                </a:solidFill>
                <a:latin typeface="Open Sans"/>
                <a:ea typeface="Open Sans"/>
                <a:cs typeface="Open Sans"/>
                <a:sym typeface="Open Sans"/>
              </a:rPr>
              <a:t>⋀</a:t>
            </a:r>
            <a:endParaRPr sz="1300" b="1">
              <a:solidFill>
                <a:srgbClr val="124E7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24E78"/>
                </a:solidFill>
                <a:latin typeface="Open Sans"/>
                <a:ea typeface="Open Sans"/>
                <a:cs typeface="Open Sans"/>
                <a:sym typeface="Open Sans"/>
              </a:rPr>
              <a:t>Expected cumulative exposure(	     x position weight) &gt;=p </a:t>
            </a:r>
            <a:endParaRPr sz="1300" b="1">
              <a:solidFill>
                <a:srgbClr val="124E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10" name="Google Shape;510;p64"/>
          <p:cNvCxnSpPr/>
          <p:nvPr/>
        </p:nvCxnSpPr>
        <p:spPr>
          <a:xfrm>
            <a:off x="295061" y="1147239"/>
            <a:ext cx="872700" cy="1500"/>
          </a:xfrm>
          <a:prstGeom prst="straightConnector1">
            <a:avLst/>
          </a:prstGeom>
          <a:noFill/>
          <a:ln w="9525" cap="flat" cmpd="sng">
            <a:solidFill>
              <a:srgbClr val="612C2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11" name="Google Shape;511;p64"/>
          <p:cNvSpPr txBox="1"/>
          <p:nvPr/>
        </p:nvSpPr>
        <p:spPr>
          <a:xfrm>
            <a:off x="18900" y="1147238"/>
            <a:ext cx="1425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Attention/Exposure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64"/>
          <p:cNvSpPr txBox="1"/>
          <p:nvPr/>
        </p:nvSpPr>
        <p:spPr>
          <a:xfrm>
            <a:off x="-28475" y="3253200"/>
            <a:ext cx="717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Open Sans"/>
                <a:ea typeface="Open Sans"/>
                <a:cs typeface="Open Sans"/>
                <a:sym typeface="Open Sans"/>
              </a:rPr>
              <a:t>Target distribution  is the group distribution in entire ranked list (true demographics)</a:t>
            </a:r>
            <a:endParaRPr sz="1100">
              <a:solidFill>
                <a:srgbClr val="124E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64"/>
          <p:cNvSpPr txBox="1"/>
          <p:nvPr/>
        </p:nvSpPr>
        <p:spPr>
          <a:xfrm>
            <a:off x="22800" y="2180425"/>
            <a:ext cx="332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24E7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124E7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24E78"/>
                </a:solidFill>
                <a:latin typeface="Raleway"/>
                <a:ea typeface="Raleway"/>
                <a:cs typeface="Raleway"/>
                <a:sym typeface="Raleway"/>
              </a:rPr>
              <a:t>AWRF (Sapienzynski et. al)</a:t>
            </a:r>
            <a:endParaRPr sz="1600" b="1">
              <a:solidFill>
                <a:srgbClr val="124E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4" name="Google Shape;514;p64"/>
          <p:cNvSpPr txBox="1"/>
          <p:nvPr/>
        </p:nvSpPr>
        <p:spPr>
          <a:xfrm>
            <a:off x="5645100" y="2275549"/>
            <a:ext cx="3498900" cy="1354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24E78"/>
              </a:buClr>
              <a:buSzPts val="1300"/>
              <a:buFont typeface="Open Sans"/>
              <a:buChar char="➢"/>
            </a:pPr>
            <a:r>
              <a:rPr lang="en" sz="1300" b="1">
                <a:solidFill>
                  <a:srgbClr val="124E78"/>
                </a:solidFill>
                <a:latin typeface="Open Sans"/>
                <a:ea typeface="Open Sans"/>
                <a:cs typeface="Open Sans"/>
                <a:sym typeface="Open Sans"/>
              </a:rPr>
              <a:t>no relevance information</a:t>
            </a:r>
            <a:endParaRPr sz="1300" b="1">
              <a:solidFill>
                <a:srgbClr val="124E7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24E78"/>
              </a:buClr>
              <a:buSzPts val="1300"/>
              <a:buFont typeface="Open Sans"/>
              <a:buChar char="➢"/>
            </a:pPr>
            <a:r>
              <a:rPr lang="en" sz="1300" b="1">
                <a:solidFill>
                  <a:srgbClr val="124E78"/>
                </a:solidFill>
                <a:latin typeface="Open Sans"/>
                <a:ea typeface="Open Sans"/>
                <a:cs typeface="Open Sans"/>
                <a:sym typeface="Open Sans"/>
              </a:rPr>
              <a:t>geometric attention decay</a:t>
            </a:r>
            <a:endParaRPr sz="1300" b="1">
              <a:solidFill>
                <a:srgbClr val="124E7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24E78"/>
              </a:buClr>
              <a:buSzPts val="1300"/>
              <a:buFont typeface="Open Sans"/>
              <a:buChar char="➢"/>
            </a:pPr>
            <a:r>
              <a:rPr lang="en" sz="1300" b="1">
                <a:solidFill>
                  <a:srgbClr val="124E78"/>
                </a:solidFill>
                <a:latin typeface="Open Sans"/>
                <a:ea typeface="Open Sans"/>
                <a:cs typeface="Open Sans"/>
                <a:sym typeface="Open Sans"/>
              </a:rPr>
              <a:t>non-binary group membership</a:t>
            </a:r>
            <a:endParaRPr sz="1300" b="1">
              <a:solidFill>
                <a:srgbClr val="124E7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24E78"/>
              </a:buClr>
              <a:buSzPts val="1300"/>
              <a:buFont typeface="Open Sans"/>
              <a:buChar char="➢"/>
            </a:pPr>
            <a:r>
              <a:rPr lang="en" sz="1300" b="1">
                <a:solidFill>
                  <a:srgbClr val="124E78"/>
                </a:solidFill>
                <a:latin typeface="Open Sans"/>
                <a:ea typeface="Open Sans"/>
                <a:cs typeface="Open Sans"/>
                <a:sym typeface="Open Sans"/>
              </a:rPr>
              <a:t>uses a target distribution to compare</a:t>
            </a:r>
            <a:endParaRPr sz="1300" b="1">
              <a:solidFill>
                <a:srgbClr val="124E7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124E7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5" name="Google Shape;515;p64"/>
          <p:cNvPicPr preferRelativeResize="0"/>
          <p:nvPr/>
        </p:nvPicPr>
        <p:blipFill rotWithShape="1">
          <a:blip r:embed="rId3">
            <a:alphaModFix/>
          </a:blip>
          <a:srcRect l="14746" r="8922"/>
          <a:stretch/>
        </p:blipFill>
        <p:spPr>
          <a:xfrm>
            <a:off x="5465121" y="1553543"/>
            <a:ext cx="574812" cy="670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4"/>
          <p:cNvPicPr preferRelativeResize="0"/>
          <p:nvPr/>
        </p:nvPicPr>
        <p:blipFill rotWithShape="1">
          <a:blip r:embed="rId4">
            <a:alphaModFix/>
          </a:blip>
          <a:srcRect l="15097" r="11824"/>
          <a:stretch/>
        </p:blipFill>
        <p:spPr>
          <a:xfrm>
            <a:off x="8418704" y="1556859"/>
            <a:ext cx="574812" cy="67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4"/>
          <p:cNvPicPr preferRelativeResize="0"/>
          <p:nvPr/>
        </p:nvPicPr>
        <p:blipFill rotWithShape="1">
          <a:blip r:embed="rId5">
            <a:alphaModFix/>
          </a:blip>
          <a:srcRect l="24687" r="11222"/>
          <a:stretch/>
        </p:blipFill>
        <p:spPr>
          <a:xfrm>
            <a:off x="3272128" y="1556859"/>
            <a:ext cx="574809" cy="67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4"/>
          <p:cNvPicPr preferRelativeResize="0"/>
          <p:nvPr/>
        </p:nvPicPr>
        <p:blipFill rotWithShape="1">
          <a:blip r:embed="rId6">
            <a:alphaModFix/>
          </a:blip>
          <a:srcRect l="7715" r="8144"/>
          <a:stretch/>
        </p:blipFill>
        <p:spPr>
          <a:xfrm>
            <a:off x="3999418" y="1550227"/>
            <a:ext cx="574812" cy="670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6710" y="1550222"/>
            <a:ext cx="574809" cy="67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17550" y="1550222"/>
            <a:ext cx="574809" cy="67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4"/>
          <p:cNvPicPr preferRelativeResize="0"/>
          <p:nvPr/>
        </p:nvPicPr>
        <p:blipFill rotWithShape="1">
          <a:blip r:embed="rId9">
            <a:alphaModFix/>
          </a:blip>
          <a:srcRect r="14639"/>
          <a:stretch/>
        </p:blipFill>
        <p:spPr>
          <a:xfrm>
            <a:off x="6203527" y="1550222"/>
            <a:ext cx="574817" cy="670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4"/>
          <p:cNvPicPr preferRelativeResize="0"/>
          <p:nvPr/>
        </p:nvPicPr>
        <p:blipFill rotWithShape="1">
          <a:blip r:embed="rId10">
            <a:alphaModFix/>
          </a:blip>
          <a:srcRect l="8606" r="8714"/>
          <a:stretch/>
        </p:blipFill>
        <p:spPr>
          <a:xfrm>
            <a:off x="6941910" y="1550227"/>
            <a:ext cx="574812" cy="670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4"/>
          <p:cNvPicPr preferRelativeResize="0"/>
          <p:nvPr/>
        </p:nvPicPr>
        <p:blipFill rotWithShape="1">
          <a:blip r:embed="rId11">
            <a:alphaModFix/>
          </a:blip>
          <a:srcRect r="3633"/>
          <a:stretch/>
        </p:blipFill>
        <p:spPr>
          <a:xfrm>
            <a:off x="7680305" y="1535850"/>
            <a:ext cx="574817" cy="67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44826" y="1556844"/>
            <a:ext cx="574818" cy="67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4"/>
          <p:cNvPicPr preferRelativeResize="0"/>
          <p:nvPr/>
        </p:nvPicPr>
        <p:blipFill rotWithShape="1">
          <a:blip r:embed="rId3">
            <a:alphaModFix/>
          </a:blip>
          <a:srcRect l="14746" r="8922"/>
          <a:stretch/>
        </p:blipFill>
        <p:spPr>
          <a:xfrm>
            <a:off x="2720199" y="2773812"/>
            <a:ext cx="321259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4"/>
          <p:cNvSpPr txBox="1">
            <a:spLocks noGrp="1"/>
          </p:cNvSpPr>
          <p:nvPr>
            <p:ph type="title"/>
          </p:nvPr>
        </p:nvSpPr>
        <p:spPr>
          <a:xfrm>
            <a:off x="1042300" y="103775"/>
            <a:ext cx="7356000" cy="68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Parity (Single Ranking)</a:t>
            </a:r>
            <a:endParaRPr/>
          </a:p>
        </p:txBody>
      </p:sp>
      <p:sp>
        <p:nvSpPr>
          <p:cNvPr id="527" name="Google Shape;527;p64"/>
          <p:cNvSpPr/>
          <p:nvPr/>
        </p:nvSpPr>
        <p:spPr>
          <a:xfrm>
            <a:off x="76350" y="3911250"/>
            <a:ext cx="4874700" cy="1154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PreF𝚫 (Yang et. al) and FAIR (Zehlike et. al) do not use position weight</a:t>
            </a:r>
            <a:endParaRPr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33" name="Google Shape;533;p65"/>
          <p:cNvSpPr/>
          <p:nvPr/>
        </p:nvSpPr>
        <p:spPr>
          <a:xfrm>
            <a:off x="973513" y="661150"/>
            <a:ext cx="512400" cy="7092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5"/>
          <p:cNvSpPr/>
          <p:nvPr/>
        </p:nvSpPr>
        <p:spPr>
          <a:xfrm>
            <a:off x="1725231" y="918373"/>
            <a:ext cx="470400" cy="4959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5"/>
          <p:cNvSpPr/>
          <p:nvPr/>
        </p:nvSpPr>
        <p:spPr>
          <a:xfrm>
            <a:off x="2436584" y="1035584"/>
            <a:ext cx="468300" cy="3756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65"/>
          <p:cNvSpPr/>
          <p:nvPr/>
        </p:nvSpPr>
        <p:spPr>
          <a:xfrm>
            <a:off x="3100272" y="1104900"/>
            <a:ext cx="512400" cy="2655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5"/>
          <p:cNvSpPr/>
          <p:nvPr/>
        </p:nvSpPr>
        <p:spPr>
          <a:xfrm>
            <a:off x="3808039" y="1199696"/>
            <a:ext cx="512400" cy="1707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65"/>
          <p:cNvSpPr/>
          <p:nvPr/>
        </p:nvSpPr>
        <p:spPr>
          <a:xfrm>
            <a:off x="4541292" y="1306535"/>
            <a:ext cx="468300" cy="663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65"/>
          <p:cNvSpPr/>
          <p:nvPr/>
        </p:nvSpPr>
        <p:spPr>
          <a:xfrm>
            <a:off x="5284667" y="1306535"/>
            <a:ext cx="468300" cy="663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Google Shape;540;p65"/>
          <p:cNvCxnSpPr/>
          <p:nvPr/>
        </p:nvCxnSpPr>
        <p:spPr>
          <a:xfrm>
            <a:off x="5987171" y="1344397"/>
            <a:ext cx="545700" cy="0"/>
          </a:xfrm>
          <a:prstGeom prst="straightConnector1">
            <a:avLst/>
          </a:prstGeom>
          <a:noFill/>
          <a:ln w="76200" cap="flat" cmpd="sng">
            <a:solidFill>
              <a:srgbClr val="124E7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65"/>
          <p:cNvCxnSpPr/>
          <p:nvPr/>
        </p:nvCxnSpPr>
        <p:spPr>
          <a:xfrm>
            <a:off x="6717236" y="1332499"/>
            <a:ext cx="470400" cy="9300"/>
          </a:xfrm>
          <a:prstGeom prst="straightConnector1">
            <a:avLst/>
          </a:prstGeom>
          <a:noFill/>
          <a:ln w="38100" cap="flat" cmpd="sng">
            <a:solidFill>
              <a:srgbClr val="124E7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65"/>
          <p:cNvCxnSpPr/>
          <p:nvPr/>
        </p:nvCxnSpPr>
        <p:spPr>
          <a:xfrm>
            <a:off x="7373838" y="1335024"/>
            <a:ext cx="579300" cy="4200"/>
          </a:xfrm>
          <a:prstGeom prst="straightConnector1">
            <a:avLst/>
          </a:prstGeom>
          <a:noFill/>
          <a:ln w="28575" cap="flat" cmpd="sng">
            <a:solidFill>
              <a:srgbClr val="124E7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3" name="Google Shape;543;p65"/>
          <p:cNvPicPr preferRelativeResize="0"/>
          <p:nvPr/>
        </p:nvPicPr>
        <p:blipFill rotWithShape="1">
          <a:blip r:embed="rId3">
            <a:alphaModFix/>
          </a:blip>
          <a:srcRect l="14746" r="8922"/>
          <a:stretch/>
        </p:blipFill>
        <p:spPr>
          <a:xfrm>
            <a:off x="4521221" y="1386099"/>
            <a:ext cx="559075" cy="8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5"/>
          <p:cNvPicPr preferRelativeResize="0"/>
          <p:nvPr/>
        </p:nvPicPr>
        <p:blipFill rotWithShape="1">
          <a:blip r:embed="rId4">
            <a:alphaModFix/>
          </a:blip>
          <a:srcRect l="15097" r="11824"/>
          <a:stretch/>
        </p:blipFill>
        <p:spPr>
          <a:xfrm>
            <a:off x="7393942" y="1390154"/>
            <a:ext cx="559075" cy="82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5"/>
          <p:cNvPicPr preferRelativeResize="0"/>
          <p:nvPr/>
        </p:nvPicPr>
        <p:blipFill rotWithShape="1">
          <a:blip r:embed="rId5">
            <a:alphaModFix/>
          </a:blip>
          <a:srcRect l="24687" r="11222"/>
          <a:stretch/>
        </p:blipFill>
        <p:spPr>
          <a:xfrm>
            <a:off x="2388268" y="1390153"/>
            <a:ext cx="559072" cy="82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5"/>
          <p:cNvPicPr preferRelativeResize="0"/>
          <p:nvPr/>
        </p:nvPicPr>
        <p:blipFill rotWithShape="1">
          <a:blip r:embed="rId6">
            <a:alphaModFix/>
          </a:blip>
          <a:srcRect l="7715" r="8144"/>
          <a:stretch/>
        </p:blipFill>
        <p:spPr>
          <a:xfrm>
            <a:off x="3095646" y="1382044"/>
            <a:ext cx="559075" cy="8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3026" y="1382038"/>
            <a:ext cx="559072" cy="82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3513" y="1382038"/>
            <a:ext cx="559073" cy="82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5"/>
          <p:cNvPicPr preferRelativeResize="0"/>
          <p:nvPr/>
        </p:nvPicPr>
        <p:blipFill rotWithShape="1">
          <a:blip r:embed="rId9">
            <a:alphaModFix/>
          </a:blip>
          <a:srcRect r="14639"/>
          <a:stretch/>
        </p:blipFill>
        <p:spPr>
          <a:xfrm>
            <a:off x="5239411" y="1382038"/>
            <a:ext cx="559080" cy="82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5"/>
          <p:cNvPicPr preferRelativeResize="0"/>
          <p:nvPr/>
        </p:nvPicPr>
        <p:blipFill rotWithShape="1">
          <a:blip r:embed="rId10">
            <a:alphaModFix/>
          </a:blip>
          <a:srcRect l="8606" r="8714"/>
          <a:stretch/>
        </p:blipFill>
        <p:spPr>
          <a:xfrm>
            <a:off x="5957579" y="1382044"/>
            <a:ext cx="559076" cy="8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5"/>
          <p:cNvPicPr preferRelativeResize="0"/>
          <p:nvPr/>
        </p:nvPicPr>
        <p:blipFill rotWithShape="1">
          <a:blip r:embed="rId11">
            <a:alphaModFix/>
          </a:blip>
          <a:srcRect r="3633"/>
          <a:stretch/>
        </p:blipFill>
        <p:spPr>
          <a:xfrm>
            <a:off x="6675759" y="1364463"/>
            <a:ext cx="559080" cy="82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80890" y="1419209"/>
            <a:ext cx="559080" cy="82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5"/>
          <p:cNvPicPr preferRelativeResize="0"/>
          <p:nvPr/>
        </p:nvPicPr>
        <p:blipFill rotWithShape="1">
          <a:blip r:embed="rId3">
            <a:alphaModFix/>
          </a:blip>
          <a:srcRect l="14746" r="8922"/>
          <a:stretch/>
        </p:blipFill>
        <p:spPr>
          <a:xfrm>
            <a:off x="3095653" y="2360831"/>
            <a:ext cx="559075" cy="8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 rotWithShape="1">
          <a:blip r:embed="rId4">
            <a:alphaModFix/>
          </a:blip>
          <a:srcRect l="15097" r="11824"/>
          <a:stretch/>
        </p:blipFill>
        <p:spPr>
          <a:xfrm>
            <a:off x="5957590" y="2335127"/>
            <a:ext cx="559075" cy="82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5"/>
          <p:cNvPicPr preferRelativeResize="0"/>
          <p:nvPr/>
        </p:nvPicPr>
        <p:blipFill rotWithShape="1">
          <a:blip r:embed="rId5">
            <a:alphaModFix/>
          </a:blip>
          <a:srcRect l="24687" r="11222"/>
          <a:stretch/>
        </p:blipFill>
        <p:spPr>
          <a:xfrm>
            <a:off x="3808450" y="2335126"/>
            <a:ext cx="559072" cy="82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 rotWithShape="1">
          <a:blip r:embed="rId6">
            <a:alphaModFix/>
          </a:blip>
          <a:srcRect l="7715" r="8144"/>
          <a:stretch/>
        </p:blipFill>
        <p:spPr>
          <a:xfrm>
            <a:off x="4523913" y="2335132"/>
            <a:ext cx="559075" cy="8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2868" y="2360815"/>
            <a:ext cx="559072" cy="82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67398" y="2335148"/>
            <a:ext cx="559057" cy="82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5"/>
          <p:cNvPicPr preferRelativeResize="0"/>
          <p:nvPr/>
        </p:nvPicPr>
        <p:blipFill rotWithShape="1">
          <a:blip r:embed="rId9">
            <a:alphaModFix/>
          </a:blip>
          <a:srcRect r="14639"/>
          <a:stretch/>
        </p:blipFill>
        <p:spPr>
          <a:xfrm>
            <a:off x="6675763" y="2335102"/>
            <a:ext cx="559080" cy="82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5"/>
          <p:cNvPicPr preferRelativeResize="0"/>
          <p:nvPr/>
        </p:nvPicPr>
        <p:blipFill rotWithShape="1">
          <a:blip r:embed="rId10">
            <a:alphaModFix/>
          </a:blip>
          <a:srcRect l="8606" r="8714"/>
          <a:stretch/>
        </p:blipFill>
        <p:spPr>
          <a:xfrm>
            <a:off x="7393931" y="2335120"/>
            <a:ext cx="559076" cy="8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5"/>
          <p:cNvPicPr preferRelativeResize="0"/>
          <p:nvPr/>
        </p:nvPicPr>
        <p:blipFill rotWithShape="1">
          <a:blip r:embed="rId11">
            <a:alphaModFix/>
          </a:blip>
          <a:srcRect r="3633"/>
          <a:stretch/>
        </p:blipFill>
        <p:spPr>
          <a:xfrm>
            <a:off x="5240745" y="2335113"/>
            <a:ext cx="559080" cy="82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51894" y="2360814"/>
            <a:ext cx="559080" cy="82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5"/>
          <p:cNvPicPr preferRelativeResize="0"/>
          <p:nvPr/>
        </p:nvPicPr>
        <p:blipFill rotWithShape="1">
          <a:blip r:embed="rId3">
            <a:alphaModFix/>
          </a:blip>
          <a:srcRect l="14746" r="8922"/>
          <a:stretch/>
        </p:blipFill>
        <p:spPr>
          <a:xfrm>
            <a:off x="1648469" y="3391069"/>
            <a:ext cx="559075" cy="8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5"/>
          <p:cNvPicPr preferRelativeResize="0"/>
          <p:nvPr/>
        </p:nvPicPr>
        <p:blipFill rotWithShape="1">
          <a:blip r:embed="rId4">
            <a:alphaModFix/>
          </a:blip>
          <a:srcRect l="15097" r="11824"/>
          <a:stretch/>
        </p:blipFill>
        <p:spPr>
          <a:xfrm>
            <a:off x="5217786" y="3408641"/>
            <a:ext cx="559075" cy="82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5"/>
          <p:cNvPicPr preferRelativeResize="0"/>
          <p:nvPr/>
        </p:nvPicPr>
        <p:blipFill rotWithShape="1">
          <a:blip r:embed="rId5">
            <a:alphaModFix/>
          </a:blip>
          <a:srcRect l="24687" r="11222"/>
          <a:stretch/>
        </p:blipFill>
        <p:spPr>
          <a:xfrm>
            <a:off x="930300" y="3416744"/>
            <a:ext cx="559072" cy="82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5"/>
          <p:cNvPicPr preferRelativeResize="0"/>
          <p:nvPr/>
        </p:nvPicPr>
        <p:blipFill rotWithShape="1">
          <a:blip r:embed="rId6">
            <a:alphaModFix/>
          </a:blip>
          <a:srcRect l="7715" r="8144"/>
          <a:stretch/>
        </p:blipFill>
        <p:spPr>
          <a:xfrm>
            <a:off x="3074030" y="3408635"/>
            <a:ext cx="559075" cy="8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8250" y="3391053"/>
            <a:ext cx="559072" cy="82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6656" y="3391053"/>
            <a:ext cx="559073" cy="82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5"/>
          <p:cNvPicPr preferRelativeResize="0"/>
          <p:nvPr/>
        </p:nvPicPr>
        <p:blipFill rotWithShape="1">
          <a:blip r:embed="rId9">
            <a:alphaModFix/>
          </a:blip>
          <a:srcRect r="14639"/>
          <a:stretch/>
        </p:blipFill>
        <p:spPr>
          <a:xfrm>
            <a:off x="3786817" y="3391053"/>
            <a:ext cx="559080" cy="82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5"/>
          <p:cNvPicPr preferRelativeResize="0"/>
          <p:nvPr/>
        </p:nvPicPr>
        <p:blipFill rotWithShape="1">
          <a:blip r:embed="rId10">
            <a:alphaModFix/>
          </a:blip>
          <a:srcRect l="8606" r="8714"/>
          <a:stretch/>
        </p:blipFill>
        <p:spPr>
          <a:xfrm>
            <a:off x="5935963" y="3408635"/>
            <a:ext cx="559076" cy="82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5"/>
          <p:cNvPicPr preferRelativeResize="0"/>
          <p:nvPr/>
        </p:nvPicPr>
        <p:blipFill rotWithShape="1">
          <a:blip r:embed="rId11">
            <a:alphaModFix/>
          </a:blip>
          <a:srcRect r="3633"/>
          <a:stretch/>
        </p:blipFill>
        <p:spPr>
          <a:xfrm>
            <a:off x="7520520" y="3416754"/>
            <a:ext cx="559080" cy="82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6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99589" y="3391064"/>
            <a:ext cx="559080" cy="820197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5"/>
          <p:cNvSpPr txBox="1"/>
          <p:nvPr/>
        </p:nvSpPr>
        <p:spPr>
          <a:xfrm>
            <a:off x="4265700" y="4035250"/>
            <a:ext cx="306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24E78"/>
                </a:solidFill>
                <a:latin typeface="Bigshot One"/>
                <a:ea typeface="Bigshot One"/>
                <a:cs typeface="Bigshot One"/>
                <a:sym typeface="Bigshot One"/>
              </a:rPr>
              <a:t>.</a:t>
            </a:r>
            <a:endParaRPr sz="2000" b="1">
              <a:solidFill>
                <a:srgbClr val="124E78"/>
              </a:solidFill>
              <a:latin typeface="Bigshot One"/>
              <a:ea typeface="Bigshot One"/>
              <a:cs typeface="Bigshot One"/>
              <a:sym typeface="Bigshot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24E78"/>
                </a:solidFill>
                <a:latin typeface="Bigshot One"/>
                <a:ea typeface="Bigshot One"/>
                <a:cs typeface="Bigshot One"/>
                <a:sym typeface="Bigshot One"/>
              </a:rPr>
              <a:t>.</a:t>
            </a:r>
            <a:endParaRPr sz="2000" b="1">
              <a:solidFill>
                <a:srgbClr val="124E78"/>
              </a:solidFill>
              <a:latin typeface="Bigshot One"/>
              <a:ea typeface="Bigshot One"/>
              <a:cs typeface="Bigshot One"/>
              <a:sym typeface="Bigshot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24E78"/>
                </a:solidFill>
                <a:latin typeface="Bigshot One"/>
                <a:ea typeface="Bigshot One"/>
                <a:cs typeface="Bigshot One"/>
                <a:sym typeface="Bigshot One"/>
              </a:rPr>
              <a:t>.</a:t>
            </a:r>
            <a:endParaRPr sz="2000" b="1">
              <a:solidFill>
                <a:srgbClr val="124E78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grpSp>
        <p:nvGrpSpPr>
          <p:cNvPr id="574" name="Google Shape;574;p65"/>
          <p:cNvGrpSpPr/>
          <p:nvPr/>
        </p:nvGrpSpPr>
        <p:grpSpPr>
          <a:xfrm>
            <a:off x="5155029" y="246026"/>
            <a:ext cx="3025609" cy="858971"/>
            <a:chOff x="3633450" y="2941917"/>
            <a:chExt cx="1988962" cy="798300"/>
          </a:xfrm>
        </p:grpSpPr>
        <p:sp>
          <p:nvSpPr>
            <p:cNvPr id="575" name="Google Shape;575;p65"/>
            <p:cNvSpPr/>
            <p:nvPr/>
          </p:nvSpPr>
          <p:spPr>
            <a:xfrm rot="-292469">
              <a:off x="3657593" y="3018447"/>
              <a:ext cx="1828814" cy="645240"/>
            </a:xfrm>
            <a:prstGeom prst="roundRect">
              <a:avLst>
                <a:gd name="adj" fmla="val 24529"/>
              </a:avLst>
            </a:prstGeom>
            <a:solidFill>
              <a:schemeClr val="accent6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6" name="Google Shape;576;p65"/>
            <p:cNvGrpSpPr/>
            <p:nvPr/>
          </p:nvGrpSpPr>
          <p:grpSpPr>
            <a:xfrm>
              <a:off x="5290903" y="3035438"/>
              <a:ext cx="331509" cy="506763"/>
              <a:chOff x="7052678" y="3327363"/>
              <a:chExt cx="331509" cy="506763"/>
            </a:xfrm>
          </p:grpSpPr>
          <p:sp>
            <p:nvSpPr>
              <p:cNvPr id="577" name="Google Shape;577;p65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65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9" name="Google Shape;579;p65"/>
          <p:cNvSpPr txBox="1">
            <a:spLocks noGrp="1"/>
          </p:cNvSpPr>
          <p:nvPr>
            <p:ph type="title"/>
          </p:nvPr>
        </p:nvSpPr>
        <p:spPr>
          <a:xfrm rot="-409583">
            <a:off x="5293540" y="343519"/>
            <a:ext cx="2748585" cy="53058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Sequence of Ranking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6"/>
          <p:cNvSpPr/>
          <p:nvPr/>
        </p:nvSpPr>
        <p:spPr>
          <a:xfrm>
            <a:off x="-3" y="3298625"/>
            <a:ext cx="6858300" cy="184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66"/>
          <p:cNvSpPr/>
          <p:nvPr/>
        </p:nvSpPr>
        <p:spPr>
          <a:xfrm>
            <a:off x="2247172" y="1141500"/>
            <a:ext cx="6858300" cy="1848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87" name="Google Shape;587;p66"/>
          <p:cNvSpPr/>
          <p:nvPr/>
        </p:nvSpPr>
        <p:spPr>
          <a:xfrm>
            <a:off x="3460500" y="3998975"/>
            <a:ext cx="3397800" cy="554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66"/>
          <p:cNvSpPr/>
          <p:nvPr/>
        </p:nvSpPr>
        <p:spPr>
          <a:xfrm>
            <a:off x="6105475" y="1826388"/>
            <a:ext cx="3000000" cy="585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4E78"/>
              </a:solidFill>
            </a:endParaRPr>
          </a:p>
        </p:txBody>
      </p:sp>
      <p:sp>
        <p:nvSpPr>
          <p:cNvPr id="589" name="Google Shape;589;p66"/>
          <p:cNvSpPr txBox="1"/>
          <p:nvPr/>
        </p:nvSpPr>
        <p:spPr>
          <a:xfrm>
            <a:off x="6241675" y="1859463"/>
            <a:ext cx="286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➢"/>
            </a:pPr>
            <a:r>
              <a:rPr lang="en" sz="12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logarithmic attention decay</a:t>
            </a:r>
            <a:endParaRPr sz="12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➢"/>
            </a:pPr>
            <a:r>
              <a:rPr lang="en" sz="12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binary group membership</a:t>
            </a:r>
            <a:endParaRPr sz="12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66"/>
          <p:cNvSpPr txBox="1"/>
          <p:nvPr/>
        </p:nvSpPr>
        <p:spPr>
          <a:xfrm>
            <a:off x="3541225" y="3945875"/>
            <a:ext cx="312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➢"/>
            </a:pPr>
            <a:r>
              <a:rPr lang="en" sz="12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rbp &amp; cascade attention decay</a:t>
            </a:r>
            <a:endParaRPr sz="12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➢"/>
            </a:pPr>
            <a:r>
              <a:rPr lang="en" sz="12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non-binary group membership</a:t>
            </a:r>
            <a:endParaRPr sz="12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66"/>
          <p:cNvSpPr txBox="1">
            <a:spLocks noGrp="1"/>
          </p:cNvSpPr>
          <p:nvPr>
            <p:ph type="title"/>
          </p:nvPr>
        </p:nvSpPr>
        <p:spPr>
          <a:xfrm>
            <a:off x="605275" y="145675"/>
            <a:ext cx="7687200" cy="68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Parity (Multiple Ranking)</a:t>
            </a:r>
            <a:endParaRPr/>
          </a:p>
        </p:txBody>
      </p:sp>
      <p:pic>
        <p:nvPicPr>
          <p:cNvPr id="592" name="Google Shape;592;p66"/>
          <p:cNvPicPr preferRelativeResize="0"/>
          <p:nvPr/>
        </p:nvPicPr>
        <p:blipFill rotWithShape="1">
          <a:blip r:embed="rId3">
            <a:alphaModFix/>
          </a:blip>
          <a:srcRect l="14746" r="8922"/>
          <a:stretch/>
        </p:blipFill>
        <p:spPr>
          <a:xfrm>
            <a:off x="3878000" y="1851274"/>
            <a:ext cx="469946" cy="6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6"/>
          <p:cNvSpPr txBox="1"/>
          <p:nvPr/>
        </p:nvSpPr>
        <p:spPr>
          <a:xfrm>
            <a:off x="2310150" y="1956150"/>
            <a:ext cx="165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24E78"/>
                </a:solidFill>
                <a:latin typeface="Roboto"/>
                <a:ea typeface="Roboto"/>
                <a:cs typeface="Roboto"/>
                <a:sym typeface="Roboto"/>
              </a:rPr>
              <a:t>  Exp 		  =Exp	     </a:t>
            </a:r>
            <a:endParaRPr b="1">
              <a:solidFill>
                <a:srgbClr val="124E7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66"/>
          <p:cNvSpPr/>
          <p:nvPr/>
        </p:nvSpPr>
        <p:spPr>
          <a:xfrm>
            <a:off x="3857963" y="1932213"/>
            <a:ext cx="510000" cy="5088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5" name="Google Shape;595;p66"/>
          <p:cNvPicPr preferRelativeResize="0"/>
          <p:nvPr/>
        </p:nvPicPr>
        <p:blipFill rotWithShape="1">
          <a:blip r:embed="rId3">
            <a:alphaModFix/>
          </a:blip>
          <a:srcRect l="14746" r="8922"/>
          <a:stretch/>
        </p:blipFill>
        <p:spPr>
          <a:xfrm>
            <a:off x="2901825" y="1851289"/>
            <a:ext cx="469950" cy="670677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6"/>
          <p:cNvSpPr/>
          <p:nvPr/>
        </p:nvSpPr>
        <p:spPr>
          <a:xfrm>
            <a:off x="2266050" y="1777100"/>
            <a:ext cx="3027600" cy="7740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66"/>
          <p:cNvSpPr txBox="1"/>
          <p:nvPr/>
        </p:nvSpPr>
        <p:spPr>
          <a:xfrm>
            <a:off x="2454250" y="1141500"/>
            <a:ext cx="43839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24E78"/>
                </a:solidFill>
                <a:latin typeface="Raleway"/>
                <a:ea typeface="Raleway"/>
                <a:cs typeface="Raleway"/>
                <a:sym typeface="Raleway"/>
              </a:rPr>
              <a:t>Demographic Parity (Singh et.al)</a:t>
            </a:r>
            <a:endParaRPr sz="2600" b="1">
              <a:solidFill>
                <a:srgbClr val="124E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8" name="Google Shape;598;p66"/>
          <p:cNvSpPr txBox="1"/>
          <p:nvPr/>
        </p:nvSpPr>
        <p:spPr>
          <a:xfrm>
            <a:off x="18876" y="3298625"/>
            <a:ext cx="5345400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24E78"/>
                </a:solidFill>
                <a:latin typeface="Raleway"/>
                <a:ea typeface="Raleway"/>
                <a:cs typeface="Raleway"/>
                <a:sym typeface="Raleway"/>
              </a:rPr>
              <a:t>Expected-Exposure Disparity (Diaz et.al)</a:t>
            </a:r>
            <a:endParaRPr sz="2000" b="1">
              <a:solidFill>
                <a:srgbClr val="124E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9" name="Google Shape;599;p66"/>
          <p:cNvSpPr/>
          <p:nvPr/>
        </p:nvSpPr>
        <p:spPr>
          <a:xfrm>
            <a:off x="0" y="3896975"/>
            <a:ext cx="3397800" cy="7581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24E78"/>
                </a:solidFill>
                <a:latin typeface="Raleway"/>
                <a:ea typeface="Raleway"/>
                <a:cs typeface="Raleway"/>
                <a:sym typeface="Raleway"/>
              </a:rPr>
              <a:t>EED: Demographic Parity</a:t>
            </a:r>
            <a:endParaRPr b="1">
              <a:solidFill>
                <a:srgbClr val="124E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0" name="Google Shape;600;p66"/>
          <p:cNvSpPr/>
          <p:nvPr/>
        </p:nvSpPr>
        <p:spPr>
          <a:xfrm rot="420237" flipH="1">
            <a:off x="6156533" y="3078027"/>
            <a:ext cx="775082" cy="779921"/>
          </a:xfrm>
          <a:custGeom>
            <a:avLst/>
            <a:gdLst/>
            <a:ahLst/>
            <a:cxnLst/>
            <a:rect l="l" t="t" r="r" b="b"/>
            <a:pathLst>
              <a:path w="14919" h="21975" extrusionOk="0">
                <a:moveTo>
                  <a:pt x="4405" y="0"/>
                </a:moveTo>
                <a:cubicBezTo>
                  <a:pt x="3855" y="0"/>
                  <a:pt x="3301" y="102"/>
                  <a:pt x="2767" y="302"/>
                </a:cubicBezTo>
                <a:cubicBezTo>
                  <a:pt x="1737" y="736"/>
                  <a:pt x="869" y="1550"/>
                  <a:pt x="435" y="2608"/>
                </a:cubicBezTo>
                <a:cubicBezTo>
                  <a:pt x="55" y="3476"/>
                  <a:pt x="1" y="4479"/>
                  <a:pt x="272" y="5374"/>
                </a:cubicBezTo>
                <a:lnTo>
                  <a:pt x="1547" y="5374"/>
                </a:lnTo>
                <a:cubicBezTo>
                  <a:pt x="950" y="3828"/>
                  <a:pt x="1682" y="2092"/>
                  <a:pt x="3256" y="1441"/>
                </a:cubicBezTo>
                <a:cubicBezTo>
                  <a:pt x="3629" y="1291"/>
                  <a:pt x="4016" y="1219"/>
                  <a:pt x="4396" y="1219"/>
                </a:cubicBezTo>
                <a:cubicBezTo>
                  <a:pt x="5589" y="1219"/>
                  <a:pt x="6722" y="1923"/>
                  <a:pt x="7216" y="3096"/>
                </a:cubicBezTo>
                <a:lnTo>
                  <a:pt x="13454" y="18475"/>
                </a:lnTo>
                <a:cubicBezTo>
                  <a:pt x="13617" y="18882"/>
                  <a:pt x="13617" y="19316"/>
                  <a:pt x="13454" y="19723"/>
                </a:cubicBezTo>
                <a:cubicBezTo>
                  <a:pt x="13291" y="20130"/>
                  <a:pt x="12939" y="20428"/>
                  <a:pt x="12532" y="20618"/>
                </a:cubicBezTo>
                <a:cubicBezTo>
                  <a:pt x="12336" y="20694"/>
                  <a:pt x="12132" y="20730"/>
                  <a:pt x="11931" y="20730"/>
                </a:cubicBezTo>
                <a:cubicBezTo>
                  <a:pt x="11269" y="20730"/>
                  <a:pt x="10632" y="20340"/>
                  <a:pt x="10362" y="19696"/>
                </a:cubicBezTo>
                <a:lnTo>
                  <a:pt x="6429" y="10067"/>
                </a:lnTo>
                <a:cubicBezTo>
                  <a:pt x="6324" y="9836"/>
                  <a:pt x="6105" y="9669"/>
                  <a:pt x="5848" y="9669"/>
                </a:cubicBezTo>
                <a:cubicBezTo>
                  <a:pt x="5773" y="9669"/>
                  <a:pt x="5695" y="9684"/>
                  <a:pt x="5615" y="9714"/>
                </a:cubicBezTo>
                <a:cubicBezTo>
                  <a:pt x="5317" y="9850"/>
                  <a:pt x="5154" y="10202"/>
                  <a:pt x="5290" y="10528"/>
                </a:cubicBezTo>
                <a:lnTo>
                  <a:pt x="9223" y="20157"/>
                </a:lnTo>
                <a:cubicBezTo>
                  <a:pt x="9657" y="21296"/>
                  <a:pt x="10742" y="21974"/>
                  <a:pt x="11908" y="21974"/>
                </a:cubicBezTo>
                <a:cubicBezTo>
                  <a:pt x="12261" y="21974"/>
                  <a:pt x="12640" y="21893"/>
                  <a:pt x="12993" y="21757"/>
                </a:cubicBezTo>
                <a:cubicBezTo>
                  <a:pt x="13698" y="21459"/>
                  <a:pt x="14268" y="20916"/>
                  <a:pt x="14539" y="20184"/>
                </a:cubicBezTo>
                <a:cubicBezTo>
                  <a:pt x="14810" y="19479"/>
                  <a:pt x="14919" y="18746"/>
                  <a:pt x="14621" y="18041"/>
                </a:cubicBezTo>
                <a:lnTo>
                  <a:pt x="8382" y="2662"/>
                </a:lnTo>
                <a:cubicBezTo>
                  <a:pt x="7921" y="1631"/>
                  <a:pt x="7107" y="763"/>
                  <a:pt x="6077" y="329"/>
                </a:cubicBezTo>
                <a:cubicBezTo>
                  <a:pt x="5539" y="109"/>
                  <a:pt x="4974" y="0"/>
                  <a:pt x="44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66"/>
          <p:cNvSpPr/>
          <p:nvPr/>
        </p:nvSpPr>
        <p:spPr>
          <a:xfrm rot="-2334807" flipH="1">
            <a:off x="2159183" y="1066265"/>
            <a:ext cx="548704" cy="663009"/>
          </a:xfrm>
          <a:custGeom>
            <a:avLst/>
            <a:gdLst/>
            <a:ahLst/>
            <a:cxnLst/>
            <a:rect l="l" t="t" r="r" b="b"/>
            <a:pathLst>
              <a:path w="14919" h="21975" extrusionOk="0">
                <a:moveTo>
                  <a:pt x="4405" y="0"/>
                </a:moveTo>
                <a:cubicBezTo>
                  <a:pt x="3855" y="0"/>
                  <a:pt x="3301" y="102"/>
                  <a:pt x="2767" y="302"/>
                </a:cubicBezTo>
                <a:cubicBezTo>
                  <a:pt x="1737" y="736"/>
                  <a:pt x="869" y="1550"/>
                  <a:pt x="435" y="2608"/>
                </a:cubicBezTo>
                <a:cubicBezTo>
                  <a:pt x="55" y="3476"/>
                  <a:pt x="1" y="4479"/>
                  <a:pt x="272" y="5374"/>
                </a:cubicBezTo>
                <a:lnTo>
                  <a:pt x="1547" y="5374"/>
                </a:lnTo>
                <a:cubicBezTo>
                  <a:pt x="950" y="3828"/>
                  <a:pt x="1682" y="2092"/>
                  <a:pt x="3256" y="1441"/>
                </a:cubicBezTo>
                <a:cubicBezTo>
                  <a:pt x="3629" y="1291"/>
                  <a:pt x="4016" y="1219"/>
                  <a:pt x="4396" y="1219"/>
                </a:cubicBezTo>
                <a:cubicBezTo>
                  <a:pt x="5589" y="1219"/>
                  <a:pt x="6722" y="1923"/>
                  <a:pt x="7216" y="3096"/>
                </a:cubicBezTo>
                <a:lnTo>
                  <a:pt x="13454" y="18475"/>
                </a:lnTo>
                <a:cubicBezTo>
                  <a:pt x="13617" y="18882"/>
                  <a:pt x="13617" y="19316"/>
                  <a:pt x="13454" y="19723"/>
                </a:cubicBezTo>
                <a:cubicBezTo>
                  <a:pt x="13291" y="20130"/>
                  <a:pt x="12939" y="20428"/>
                  <a:pt x="12532" y="20618"/>
                </a:cubicBezTo>
                <a:cubicBezTo>
                  <a:pt x="12336" y="20694"/>
                  <a:pt x="12132" y="20730"/>
                  <a:pt x="11931" y="20730"/>
                </a:cubicBezTo>
                <a:cubicBezTo>
                  <a:pt x="11269" y="20730"/>
                  <a:pt x="10632" y="20340"/>
                  <a:pt x="10362" y="19696"/>
                </a:cubicBezTo>
                <a:lnTo>
                  <a:pt x="6429" y="10067"/>
                </a:lnTo>
                <a:cubicBezTo>
                  <a:pt x="6324" y="9836"/>
                  <a:pt x="6105" y="9669"/>
                  <a:pt x="5848" y="9669"/>
                </a:cubicBezTo>
                <a:cubicBezTo>
                  <a:pt x="5773" y="9669"/>
                  <a:pt x="5695" y="9684"/>
                  <a:pt x="5615" y="9714"/>
                </a:cubicBezTo>
                <a:cubicBezTo>
                  <a:pt x="5317" y="9850"/>
                  <a:pt x="5154" y="10202"/>
                  <a:pt x="5290" y="10528"/>
                </a:cubicBezTo>
                <a:lnTo>
                  <a:pt x="9223" y="20157"/>
                </a:lnTo>
                <a:cubicBezTo>
                  <a:pt x="9657" y="21296"/>
                  <a:pt x="10742" y="21974"/>
                  <a:pt x="11908" y="21974"/>
                </a:cubicBezTo>
                <a:cubicBezTo>
                  <a:pt x="12261" y="21974"/>
                  <a:pt x="12640" y="21893"/>
                  <a:pt x="12993" y="21757"/>
                </a:cubicBezTo>
                <a:cubicBezTo>
                  <a:pt x="13698" y="21459"/>
                  <a:pt x="14268" y="20916"/>
                  <a:pt x="14539" y="20184"/>
                </a:cubicBezTo>
                <a:cubicBezTo>
                  <a:pt x="14810" y="19479"/>
                  <a:pt x="14919" y="18746"/>
                  <a:pt x="14621" y="18041"/>
                </a:cubicBezTo>
                <a:lnTo>
                  <a:pt x="8382" y="2662"/>
                </a:lnTo>
                <a:cubicBezTo>
                  <a:pt x="7921" y="1631"/>
                  <a:pt x="7107" y="763"/>
                  <a:pt x="6077" y="329"/>
                </a:cubicBezTo>
                <a:cubicBezTo>
                  <a:pt x="5539" y="109"/>
                  <a:pt x="4974" y="0"/>
                  <a:pt x="44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7"/>
          <p:cNvSpPr/>
          <p:nvPr/>
        </p:nvSpPr>
        <p:spPr>
          <a:xfrm>
            <a:off x="8115200" y="1745025"/>
            <a:ext cx="260100" cy="461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7"/>
          <p:cNvSpPr/>
          <p:nvPr/>
        </p:nvSpPr>
        <p:spPr>
          <a:xfrm>
            <a:off x="7215650" y="1693375"/>
            <a:ext cx="304200" cy="5133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67"/>
          <p:cNvSpPr/>
          <p:nvPr/>
        </p:nvSpPr>
        <p:spPr>
          <a:xfrm>
            <a:off x="6395075" y="1605425"/>
            <a:ext cx="306300" cy="603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7"/>
          <p:cNvSpPr/>
          <p:nvPr/>
        </p:nvSpPr>
        <p:spPr>
          <a:xfrm>
            <a:off x="5574500" y="1514375"/>
            <a:ext cx="306300" cy="692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7"/>
          <p:cNvSpPr/>
          <p:nvPr/>
        </p:nvSpPr>
        <p:spPr>
          <a:xfrm>
            <a:off x="4753275" y="1413225"/>
            <a:ext cx="306300" cy="793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7"/>
          <p:cNvSpPr/>
          <p:nvPr/>
        </p:nvSpPr>
        <p:spPr>
          <a:xfrm>
            <a:off x="3872300" y="1323600"/>
            <a:ext cx="379500" cy="874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7"/>
          <p:cNvSpPr/>
          <p:nvPr/>
        </p:nvSpPr>
        <p:spPr>
          <a:xfrm>
            <a:off x="3044275" y="1257975"/>
            <a:ext cx="379500" cy="9399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7"/>
          <p:cNvSpPr/>
          <p:nvPr/>
        </p:nvSpPr>
        <p:spPr>
          <a:xfrm>
            <a:off x="2231600" y="1135600"/>
            <a:ext cx="379500" cy="1295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7"/>
          <p:cNvSpPr/>
          <p:nvPr/>
        </p:nvSpPr>
        <p:spPr>
          <a:xfrm>
            <a:off x="1417975" y="965000"/>
            <a:ext cx="379500" cy="1295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7"/>
          <p:cNvSpPr/>
          <p:nvPr/>
        </p:nvSpPr>
        <p:spPr>
          <a:xfrm>
            <a:off x="585200" y="740875"/>
            <a:ext cx="379500" cy="1465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17" name="Google Shape;617;p67"/>
          <p:cNvSpPr txBox="1"/>
          <p:nvPr/>
        </p:nvSpPr>
        <p:spPr>
          <a:xfrm>
            <a:off x="4284975" y="3374350"/>
            <a:ext cx="306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24E78"/>
                </a:solidFill>
                <a:latin typeface="Bigshot One"/>
                <a:ea typeface="Bigshot One"/>
                <a:cs typeface="Bigshot One"/>
                <a:sym typeface="Bigshot One"/>
              </a:rPr>
              <a:t>.</a:t>
            </a:r>
            <a:endParaRPr sz="2000" b="1">
              <a:solidFill>
                <a:srgbClr val="124E78"/>
              </a:solidFill>
              <a:latin typeface="Bigshot One"/>
              <a:ea typeface="Bigshot One"/>
              <a:cs typeface="Bigshot One"/>
              <a:sym typeface="Bigshot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24E78"/>
                </a:solidFill>
                <a:latin typeface="Bigshot One"/>
                <a:ea typeface="Bigshot One"/>
                <a:cs typeface="Bigshot One"/>
                <a:sym typeface="Bigshot One"/>
              </a:rPr>
              <a:t>.</a:t>
            </a:r>
            <a:endParaRPr sz="2000" b="1">
              <a:solidFill>
                <a:srgbClr val="124E78"/>
              </a:solidFill>
              <a:latin typeface="Bigshot One"/>
              <a:ea typeface="Bigshot One"/>
              <a:cs typeface="Bigshot One"/>
              <a:sym typeface="Bigshot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24E78"/>
                </a:solidFill>
                <a:latin typeface="Bigshot One"/>
                <a:ea typeface="Bigshot One"/>
                <a:cs typeface="Bigshot One"/>
                <a:sym typeface="Bigshot One"/>
              </a:rPr>
              <a:t>.</a:t>
            </a:r>
            <a:endParaRPr sz="2000" b="1">
              <a:solidFill>
                <a:srgbClr val="124E78"/>
              </a:solidFill>
              <a:latin typeface="Bigshot One"/>
              <a:ea typeface="Bigshot One"/>
              <a:cs typeface="Bigshot One"/>
              <a:sym typeface="Bigshot One"/>
            </a:endParaRPr>
          </a:p>
        </p:txBody>
      </p:sp>
      <p:sp>
        <p:nvSpPr>
          <p:cNvPr id="618" name="Google Shape;618;p67"/>
          <p:cNvSpPr/>
          <p:nvPr/>
        </p:nvSpPr>
        <p:spPr>
          <a:xfrm>
            <a:off x="325100" y="1135600"/>
            <a:ext cx="260100" cy="10623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7"/>
          <p:cNvSpPr/>
          <p:nvPr/>
        </p:nvSpPr>
        <p:spPr>
          <a:xfrm>
            <a:off x="1169875" y="1514375"/>
            <a:ext cx="260100" cy="7413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7"/>
          <p:cNvSpPr/>
          <p:nvPr/>
        </p:nvSpPr>
        <p:spPr>
          <a:xfrm>
            <a:off x="1980500" y="1603775"/>
            <a:ext cx="260100" cy="6237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7"/>
          <p:cNvSpPr/>
          <p:nvPr/>
        </p:nvSpPr>
        <p:spPr>
          <a:xfrm>
            <a:off x="2791125" y="1800425"/>
            <a:ext cx="260100" cy="4272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7"/>
          <p:cNvSpPr/>
          <p:nvPr/>
        </p:nvSpPr>
        <p:spPr>
          <a:xfrm>
            <a:off x="3621575" y="1942200"/>
            <a:ext cx="260100" cy="2853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67"/>
          <p:cNvSpPr/>
          <p:nvPr/>
        </p:nvSpPr>
        <p:spPr>
          <a:xfrm>
            <a:off x="4440049" y="2107400"/>
            <a:ext cx="306300" cy="990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7"/>
          <p:cNvSpPr/>
          <p:nvPr/>
        </p:nvSpPr>
        <p:spPr>
          <a:xfrm>
            <a:off x="5257150" y="2111125"/>
            <a:ext cx="306300" cy="990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5" name="Google Shape;625;p67"/>
          <p:cNvCxnSpPr/>
          <p:nvPr/>
        </p:nvCxnSpPr>
        <p:spPr>
          <a:xfrm rot="10800000" flipH="1">
            <a:off x="6900490" y="2171332"/>
            <a:ext cx="320700" cy="5700"/>
          </a:xfrm>
          <a:prstGeom prst="straightConnector1">
            <a:avLst/>
          </a:prstGeom>
          <a:noFill/>
          <a:ln w="38100" cap="flat" cmpd="sng">
            <a:solidFill>
              <a:srgbClr val="124E7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67"/>
          <p:cNvCxnSpPr/>
          <p:nvPr/>
        </p:nvCxnSpPr>
        <p:spPr>
          <a:xfrm rot="10800000" flipH="1">
            <a:off x="7747700" y="2185913"/>
            <a:ext cx="369300" cy="8100"/>
          </a:xfrm>
          <a:prstGeom prst="straightConnector1">
            <a:avLst/>
          </a:prstGeom>
          <a:noFill/>
          <a:ln w="28575" cap="flat" cmpd="sng">
            <a:solidFill>
              <a:srgbClr val="124E7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7" name="Google Shape;627;p67"/>
          <p:cNvPicPr preferRelativeResize="0"/>
          <p:nvPr/>
        </p:nvPicPr>
        <p:blipFill rotWithShape="1">
          <a:blip r:embed="rId3">
            <a:alphaModFix/>
          </a:blip>
          <a:srcRect l="14746" r="8922"/>
          <a:stretch/>
        </p:blipFill>
        <p:spPr>
          <a:xfrm>
            <a:off x="4429078" y="2222677"/>
            <a:ext cx="643044" cy="93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7"/>
          <p:cNvPicPr preferRelativeResize="0"/>
          <p:nvPr/>
        </p:nvPicPr>
        <p:blipFill rotWithShape="1">
          <a:blip r:embed="rId4">
            <a:alphaModFix/>
          </a:blip>
          <a:srcRect l="15097" r="11824"/>
          <a:stretch/>
        </p:blipFill>
        <p:spPr>
          <a:xfrm>
            <a:off x="7733264" y="2227324"/>
            <a:ext cx="643046" cy="93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7"/>
          <p:cNvPicPr preferRelativeResize="0"/>
          <p:nvPr/>
        </p:nvPicPr>
        <p:blipFill rotWithShape="1">
          <a:blip r:embed="rId5">
            <a:alphaModFix/>
          </a:blip>
          <a:srcRect l="24687" r="11222"/>
          <a:stretch/>
        </p:blipFill>
        <p:spPr>
          <a:xfrm>
            <a:off x="1975768" y="2227323"/>
            <a:ext cx="643042" cy="93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7"/>
          <p:cNvPicPr preferRelativeResize="0"/>
          <p:nvPr/>
        </p:nvPicPr>
        <p:blipFill rotWithShape="1">
          <a:blip r:embed="rId6">
            <a:alphaModFix/>
          </a:blip>
          <a:srcRect l="7715" r="8144"/>
          <a:stretch/>
        </p:blipFill>
        <p:spPr>
          <a:xfrm>
            <a:off x="2789390" y="2218030"/>
            <a:ext cx="643045" cy="93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3014" y="2218023"/>
            <a:ext cx="643042" cy="93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525" y="2218023"/>
            <a:ext cx="643042" cy="93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7"/>
          <p:cNvPicPr preferRelativeResize="0"/>
          <p:nvPr/>
        </p:nvPicPr>
        <p:blipFill rotWithShape="1">
          <a:blip r:embed="rId9">
            <a:alphaModFix/>
          </a:blip>
          <a:srcRect r="14639"/>
          <a:stretch/>
        </p:blipFill>
        <p:spPr>
          <a:xfrm>
            <a:off x="5255136" y="2218023"/>
            <a:ext cx="643051" cy="93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7"/>
          <p:cNvPicPr preferRelativeResize="0"/>
          <p:nvPr/>
        </p:nvPicPr>
        <p:blipFill rotWithShape="1">
          <a:blip r:embed="rId10">
            <a:alphaModFix/>
          </a:blip>
          <a:srcRect l="8606" r="8714"/>
          <a:stretch/>
        </p:blipFill>
        <p:spPr>
          <a:xfrm>
            <a:off x="6081169" y="2218030"/>
            <a:ext cx="643045" cy="93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7"/>
          <p:cNvPicPr preferRelativeResize="0"/>
          <p:nvPr/>
        </p:nvPicPr>
        <p:blipFill rotWithShape="1">
          <a:blip r:embed="rId11">
            <a:alphaModFix/>
          </a:blip>
          <a:srcRect r="3633"/>
          <a:stretch/>
        </p:blipFill>
        <p:spPr>
          <a:xfrm>
            <a:off x="6907215" y="2197882"/>
            <a:ext cx="643051" cy="93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62146" y="2260620"/>
            <a:ext cx="643051" cy="939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p67"/>
          <p:cNvGrpSpPr/>
          <p:nvPr/>
        </p:nvGrpSpPr>
        <p:grpSpPr>
          <a:xfrm>
            <a:off x="5012523" y="3200519"/>
            <a:ext cx="3543217" cy="1955887"/>
            <a:chOff x="744272" y="2009575"/>
            <a:chExt cx="3541800" cy="2481775"/>
          </a:xfrm>
        </p:grpSpPr>
        <p:grpSp>
          <p:nvGrpSpPr>
            <p:cNvPr id="638" name="Google Shape;638;p67"/>
            <p:cNvGrpSpPr/>
            <p:nvPr/>
          </p:nvGrpSpPr>
          <p:grpSpPr>
            <a:xfrm>
              <a:off x="2255063" y="2009575"/>
              <a:ext cx="595325" cy="676500"/>
              <a:chOff x="2255063" y="2009575"/>
              <a:chExt cx="595325" cy="676500"/>
            </a:xfrm>
          </p:grpSpPr>
          <p:grpSp>
            <p:nvGrpSpPr>
              <p:cNvPr id="639" name="Google Shape;639;p67"/>
              <p:cNvGrpSpPr/>
              <p:nvPr/>
            </p:nvGrpSpPr>
            <p:grpSpPr>
              <a:xfrm>
                <a:off x="2255063" y="2128975"/>
                <a:ext cx="595325" cy="557100"/>
                <a:chOff x="2314575" y="2133725"/>
                <a:chExt cx="595325" cy="557100"/>
              </a:xfrm>
            </p:grpSpPr>
            <p:cxnSp>
              <p:nvCxnSpPr>
                <p:cNvPr id="640" name="Google Shape;640;p67"/>
                <p:cNvCxnSpPr/>
                <p:nvPr/>
              </p:nvCxnSpPr>
              <p:spPr>
                <a:xfrm>
                  <a:off x="2567000" y="2143125"/>
                  <a:ext cx="342900" cy="5049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1" name="Google Shape;641;p67"/>
                <p:cNvCxnSpPr/>
                <p:nvPr/>
              </p:nvCxnSpPr>
              <p:spPr>
                <a:xfrm rot="10800000" flipH="1">
                  <a:off x="2314575" y="2133725"/>
                  <a:ext cx="267000" cy="557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42" name="Google Shape;642;p67"/>
              <p:cNvSpPr/>
              <p:nvPr/>
            </p:nvSpPr>
            <p:spPr>
              <a:xfrm>
                <a:off x="2344850" y="2009575"/>
                <a:ext cx="331500" cy="331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3" name="Google Shape;643;p67"/>
            <p:cNvSpPr/>
            <p:nvPr/>
          </p:nvSpPr>
          <p:spPr>
            <a:xfrm rot="-231806">
              <a:off x="800977" y="2579506"/>
              <a:ext cx="3428391" cy="1798389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rgbClr val="124E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124E78"/>
                  </a:solidFill>
                  <a:latin typeface="Raleway"/>
                  <a:ea typeface="Raleway"/>
                  <a:cs typeface="Raleway"/>
                  <a:sym typeface="Raleway"/>
                </a:rPr>
                <a:t>Exposure</a:t>
              </a:r>
              <a:r>
                <a:rPr lang="en" sz="1600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should be proportional to </a:t>
              </a:r>
              <a:r>
                <a:rPr lang="en" sz="1600" b="1">
                  <a:solidFill>
                    <a:schemeClr val="accent3"/>
                  </a:solidFill>
                  <a:latin typeface="Raleway"/>
                  <a:ea typeface="Raleway"/>
                  <a:cs typeface="Raleway"/>
                  <a:sym typeface="Raleway"/>
                </a:rPr>
                <a:t>relevance</a:t>
              </a:r>
              <a:endParaRPr sz="1600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644" name="Google Shape;644;p67"/>
          <p:cNvSpPr txBox="1">
            <a:spLocks noGrp="1"/>
          </p:cNvSpPr>
          <p:nvPr>
            <p:ph type="title"/>
          </p:nvPr>
        </p:nvSpPr>
        <p:spPr>
          <a:xfrm>
            <a:off x="2532900" y="145675"/>
            <a:ext cx="4078200" cy="68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Opportunity</a:t>
            </a:r>
            <a:endParaRPr/>
          </a:p>
        </p:txBody>
      </p:sp>
      <p:sp>
        <p:nvSpPr>
          <p:cNvPr id="645" name="Google Shape;645;p67"/>
          <p:cNvSpPr/>
          <p:nvPr/>
        </p:nvSpPr>
        <p:spPr>
          <a:xfrm>
            <a:off x="65000" y="3579425"/>
            <a:ext cx="260100" cy="44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67"/>
          <p:cNvSpPr/>
          <p:nvPr/>
        </p:nvSpPr>
        <p:spPr>
          <a:xfrm>
            <a:off x="65000" y="3814125"/>
            <a:ext cx="260100" cy="447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rgbClr val="124E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7"/>
          <p:cNvSpPr txBox="1"/>
          <p:nvPr/>
        </p:nvSpPr>
        <p:spPr>
          <a:xfrm>
            <a:off x="325100" y="3423750"/>
            <a:ext cx="1108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relevance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24E78"/>
                </a:solidFill>
                <a:latin typeface="Raleway"/>
                <a:ea typeface="Raleway"/>
                <a:cs typeface="Raleway"/>
                <a:sym typeface="Raleway"/>
              </a:rPr>
              <a:t>exposure</a:t>
            </a:r>
            <a:endParaRPr sz="1300" b="1">
              <a:solidFill>
                <a:srgbClr val="124E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8" name="Google Shape;648;p67"/>
          <p:cNvSpPr/>
          <p:nvPr/>
        </p:nvSpPr>
        <p:spPr>
          <a:xfrm>
            <a:off x="6105275" y="2124675"/>
            <a:ext cx="260100" cy="99000"/>
          </a:xfrm>
          <a:prstGeom prst="rect">
            <a:avLst/>
          </a:prstGeom>
          <a:solidFill>
            <a:srgbClr val="124E7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54" name="Google Shape;654;p68"/>
          <p:cNvSpPr/>
          <p:nvPr/>
        </p:nvSpPr>
        <p:spPr>
          <a:xfrm>
            <a:off x="125" y="832975"/>
            <a:ext cx="9144000" cy="1738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12C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68"/>
          <p:cNvSpPr/>
          <p:nvPr/>
        </p:nvSpPr>
        <p:spPr>
          <a:xfrm>
            <a:off x="-112" y="1853900"/>
            <a:ext cx="2940300" cy="7155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4E78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EEL(Expected Exposure Loss): ||target-system||2</a:t>
            </a:r>
            <a:endParaRPr>
              <a:solidFill>
                <a:srgbClr val="124E78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656" name="Google Shape;656;p68"/>
          <p:cNvSpPr txBox="1"/>
          <p:nvPr/>
        </p:nvSpPr>
        <p:spPr>
          <a:xfrm>
            <a:off x="-112" y="1392200"/>
            <a:ext cx="234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24E78"/>
                </a:solidFill>
                <a:latin typeface="Raleway"/>
                <a:ea typeface="Raleway"/>
                <a:cs typeface="Raleway"/>
                <a:sym typeface="Raleway"/>
              </a:rPr>
              <a:t>EE* (Diaz et. al)</a:t>
            </a:r>
            <a:endParaRPr sz="2000" b="1">
              <a:solidFill>
                <a:srgbClr val="124E7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7" name="Google Shape;657;p68"/>
          <p:cNvSpPr/>
          <p:nvPr/>
        </p:nvSpPr>
        <p:spPr>
          <a:xfrm>
            <a:off x="2952913" y="1853900"/>
            <a:ext cx="3263700" cy="7155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rgbClr val="124E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4E78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EER (Expected Exposure Relevance): Exposure-relevance distribution</a:t>
            </a:r>
            <a:endParaRPr>
              <a:solidFill>
                <a:srgbClr val="124E78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658" name="Google Shape;658;p68"/>
          <p:cNvSpPr/>
          <p:nvPr/>
        </p:nvSpPr>
        <p:spPr>
          <a:xfrm rot="-25648">
            <a:off x="5484978" y="846634"/>
            <a:ext cx="3659202" cy="808500"/>
          </a:xfrm>
          <a:prstGeom prst="roundRect">
            <a:avLst>
              <a:gd name="adj" fmla="val 24529"/>
            </a:avLst>
          </a:prstGeom>
          <a:solidFill>
            <a:schemeClr val="accent6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➢"/>
            </a:pPr>
            <a:r>
              <a:rPr lang="en" sz="15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stochastic ranking</a:t>
            </a:r>
            <a:endParaRPr sz="15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➢"/>
            </a:pPr>
            <a:r>
              <a:rPr lang="en" sz="15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rbp &amp; cascade attention decay</a:t>
            </a:r>
            <a:endParaRPr sz="15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aleway"/>
              <a:buChar char="➢"/>
            </a:pPr>
            <a:r>
              <a:rPr lang="en" sz="15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non-binary group membership</a:t>
            </a:r>
            <a:endParaRPr sz="15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9" name="Google Shape;659;p68"/>
          <p:cNvSpPr txBox="1">
            <a:spLocks noGrp="1"/>
          </p:cNvSpPr>
          <p:nvPr>
            <p:ph type="title"/>
          </p:nvPr>
        </p:nvSpPr>
        <p:spPr>
          <a:xfrm>
            <a:off x="2532900" y="145675"/>
            <a:ext cx="4078200" cy="68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Opportunity</a:t>
            </a:r>
            <a:endParaRPr/>
          </a:p>
        </p:txBody>
      </p:sp>
      <p:sp>
        <p:nvSpPr>
          <p:cNvPr id="660" name="Google Shape;660;p68"/>
          <p:cNvSpPr/>
          <p:nvPr/>
        </p:nvSpPr>
        <p:spPr>
          <a:xfrm>
            <a:off x="150" y="3911250"/>
            <a:ext cx="4874700" cy="1154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EUR, RUR (Singh et. al) differs in weighting strategy and group membership</a:t>
            </a:r>
            <a:endParaRPr sz="1600"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61" name="Google Shape;661;p68"/>
          <p:cNvSpPr/>
          <p:nvPr/>
        </p:nvSpPr>
        <p:spPr>
          <a:xfrm>
            <a:off x="150" y="2664475"/>
            <a:ext cx="4874700" cy="11541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IAA (Biega et. al) differs in weighting strategy, group membership, and relevance</a:t>
            </a:r>
            <a:endParaRPr sz="1600">
              <a:solidFill>
                <a:schemeClr val="accent5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67" name="Google Shape;667;p6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693623"/>
                </a:solidFill>
                <a:latin typeface="Roboto Light"/>
                <a:ea typeface="Roboto Light"/>
                <a:cs typeface="Roboto Light"/>
                <a:sym typeface="Roboto Light"/>
              </a:rPr>
              <a:t>16</a:t>
            </a:fld>
            <a:endParaRPr sz="1300">
              <a:solidFill>
                <a:srgbClr val="69362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68" name="Google Shape;668;p69"/>
          <p:cNvSpPr/>
          <p:nvPr/>
        </p:nvSpPr>
        <p:spPr>
          <a:xfrm>
            <a:off x="1948825" y="792475"/>
            <a:ext cx="2025300" cy="20046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visiting probability exponentially decreases with position</a:t>
            </a:r>
            <a:endParaRPr sz="1500">
              <a:solidFill>
                <a:schemeClr val="accen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RBP</a:t>
            </a:r>
            <a:endParaRPr sz="15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9" name="Google Shape;669;p69"/>
          <p:cNvSpPr/>
          <p:nvPr/>
        </p:nvSpPr>
        <p:spPr>
          <a:xfrm>
            <a:off x="2017700" y="3027550"/>
            <a:ext cx="2025300" cy="20046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visiting probability depends on relevance of visited items</a:t>
            </a:r>
            <a:endParaRPr sz="1500">
              <a:solidFill>
                <a:schemeClr val="accen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Cascade</a:t>
            </a:r>
            <a:endParaRPr sz="15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69"/>
          <p:cNvSpPr/>
          <p:nvPr/>
        </p:nvSpPr>
        <p:spPr>
          <a:xfrm>
            <a:off x="4926275" y="807375"/>
            <a:ext cx="2025300" cy="20046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visiting probability exponentially decreases with position</a:t>
            </a:r>
            <a:endParaRPr sz="1500">
              <a:solidFill>
                <a:schemeClr val="accen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Geometric</a:t>
            </a:r>
            <a:endParaRPr sz="15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1" name="Google Shape;671;p69"/>
          <p:cNvSpPr/>
          <p:nvPr/>
        </p:nvSpPr>
        <p:spPr>
          <a:xfrm>
            <a:off x="4967975" y="3057350"/>
            <a:ext cx="2025300" cy="20046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visiting probability logarithmically decreases with position</a:t>
            </a:r>
            <a:endParaRPr>
              <a:solidFill>
                <a:schemeClr val="accen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Logarithmic</a:t>
            </a:r>
            <a:endParaRPr sz="16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2" name="Google Shape;672;p69"/>
          <p:cNvSpPr/>
          <p:nvPr/>
        </p:nvSpPr>
        <p:spPr>
          <a:xfrm>
            <a:off x="0" y="1199425"/>
            <a:ext cx="2025300" cy="89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patience parameter</a:t>
            </a:r>
            <a:endParaRPr sz="1300">
              <a:solidFill>
                <a:schemeClr val="accent5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73" name="Google Shape;673;p69"/>
          <p:cNvSpPr/>
          <p:nvPr/>
        </p:nvSpPr>
        <p:spPr>
          <a:xfrm>
            <a:off x="0" y="3238900"/>
            <a:ext cx="2185200" cy="133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patience parameter</a:t>
            </a:r>
            <a:endParaRPr sz="1300">
              <a:solidFill>
                <a:schemeClr val="accent5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stopping probability</a:t>
            </a:r>
            <a:endParaRPr sz="1300">
              <a:solidFill>
                <a:schemeClr val="accent5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74" name="Google Shape;674;p69"/>
          <p:cNvSpPr/>
          <p:nvPr/>
        </p:nvSpPr>
        <p:spPr>
          <a:xfrm flipH="1">
            <a:off x="6835675" y="1231800"/>
            <a:ext cx="2269800" cy="89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rgbClr val="612C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stopping probability</a:t>
            </a:r>
            <a:endParaRPr sz="1300">
              <a:solidFill>
                <a:schemeClr val="accent5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75" name="Google Shape;675;p69"/>
          <p:cNvSpPr txBox="1">
            <a:spLocks noGrp="1"/>
          </p:cNvSpPr>
          <p:nvPr>
            <p:ph type="title"/>
          </p:nvPr>
        </p:nvSpPr>
        <p:spPr>
          <a:xfrm>
            <a:off x="694925" y="142475"/>
            <a:ext cx="8449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Browsing Model (Weighting Strategy)</a:t>
            </a:r>
            <a:endParaRPr sz="3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0" name="Google Shape;680;p70"/>
          <p:cNvGraphicFramePr/>
          <p:nvPr/>
        </p:nvGraphicFramePr>
        <p:xfrm>
          <a:off x="1798200" y="-67"/>
          <a:ext cx="7311675" cy="5117200"/>
        </p:xfrm>
        <a:graphic>
          <a:graphicData uri="http://schemas.openxmlformats.org/drawingml/2006/table">
            <a:tbl>
              <a:tblPr>
                <a:noFill/>
                <a:tableStyleId>{FBCBEB7C-886C-4BC2-ACAE-D90D03CD16B5}</a:tableStyleId>
              </a:tblPr>
              <a:tblGrid>
                <a:gridCol w="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7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3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Metric(s)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Goal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Weighting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Relevance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Binomial?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PreFd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Each prefix representative of whole ranking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 on 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FAIR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Each prefix matches target distribution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solidFill>
                          <a:srgbClr val="38761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solidFill>
                          <a:srgbClr val="38761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AWRF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Weighted representation matches population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Geometric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DP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Exposure equal across groups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Logarithmic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DTR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Exposure proportional to relevance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Logarithmic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solidFill>
                          <a:srgbClr val="38761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Discounted gain proportional to relevance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Logarithmic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IAA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Exposure proportional to predicted relevance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Geometric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Predicted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9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EEL, EER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Exposure matches ideal (from relevance)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Cascade, Geom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9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Exposure well-distributed 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Cascade, Geom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81" name="Google Shape;681;p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798200" cy="51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Summary of Fair Ranking Metrics</a:t>
            </a:r>
            <a:endParaRPr sz="3000"/>
          </a:p>
        </p:txBody>
      </p:sp>
      <p:sp>
        <p:nvSpPr>
          <p:cNvPr id="682" name="Google Shape;682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71"/>
          <p:cNvGrpSpPr/>
          <p:nvPr/>
        </p:nvGrpSpPr>
        <p:grpSpPr>
          <a:xfrm>
            <a:off x="605124" y="1185148"/>
            <a:ext cx="8266597" cy="3425443"/>
            <a:chOff x="624952" y="1038582"/>
            <a:chExt cx="7679856" cy="3425443"/>
          </a:xfrm>
        </p:grpSpPr>
        <p:sp>
          <p:nvSpPr>
            <p:cNvPr id="688" name="Google Shape;688;p71"/>
            <p:cNvSpPr/>
            <p:nvPr/>
          </p:nvSpPr>
          <p:spPr>
            <a:xfrm>
              <a:off x="624952" y="1315525"/>
              <a:ext cx="7448400" cy="3148500"/>
            </a:xfrm>
            <a:prstGeom prst="roundRect">
              <a:avLst>
                <a:gd name="adj" fmla="val 5297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1"/>
            <p:cNvSpPr/>
            <p:nvPr/>
          </p:nvSpPr>
          <p:spPr>
            <a:xfrm>
              <a:off x="2478913" y="1522575"/>
              <a:ext cx="5379300" cy="9051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1"/>
            <p:cNvSpPr/>
            <p:nvPr/>
          </p:nvSpPr>
          <p:spPr>
            <a:xfrm rot="968272">
              <a:off x="7395730" y="1122934"/>
              <a:ext cx="767153" cy="1129981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71"/>
          <p:cNvGrpSpPr/>
          <p:nvPr/>
        </p:nvGrpSpPr>
        <p:grpSpPr>
          <a:xfrm>
            <a:off x="605137" y="1633637"/>
            <a:ext cx="1590273" cy="2919868"/>
            <a:chOff x="839193" y="1633638"/>
            <a:chExt cx="1659300" cy="2528463"/>
          </a:xfrm>
        </p:grpSpPr>
        <p:sp>
          <p:nvSpPr>
            <p:cNvPr id="692" name="Google Shape;692;p71"/>
            <p:cNvSpPr/>
            <p:nvPr/>
          </p:nvSpPr>
          <p:spPr>
            <a:xfrm>
              <a:off x="839193" y="1962500"/>
              <a:ext cx="1659300" cy="2199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3" name="Google Shape;693;p71"/>
            <p:cNvGrpSpPr/>
            <p:nvPr/>
          </p:nvGrpSpPr>
          <p:grpSpPr>
            <a:xfrm flipH="1">
              <a:off x="1470788" y="1633638"/>
              <a:ext cx="331509" cy="506763"/>
              <a:chOff x="7052678" y="3327363"/>
              <a:chExt cx="331509" cy="506763"/>
            </a:xfrm>
          </p:grpSpPr>
          <p:sp>
            <p:nvSpPr>
              <p:cNvPr id="694" name="Google Shape;694;p71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71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6" name="Google Shape;696;p71"/>
          <p:cNvSpPr txBox="1">
            <a:spLocks noGrp="1"/>
          </p:cNvSpPr>
          <p:nvPr>
            <p:ph type="title"/>
          </p:nvPr>
        </p:nvSpPr>
        <p:spPr>
          <a:xfrm>
            <a:off x="713250" y="44517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the Metrics</a:t>
            </a:r>
            <a:endParaRPr/>
          </a:p>
        </p:txBody>
      </p:sp>
      <p:graphicFrame>
        <p:nvGraphicFramePr>
          <p:cNvPr id="697" name="Google Shape;697;p71" descr="Tables" title="s23"/>
          <p:cNvGraphicFramePr/>
          <p:nvPr/>
        </p:nvGraphicFramePr>
        <p:xfrm>
          <a:off x="497843" y="1603705"/>
          <a:ext cx="7996675" cy="2991155"/>
        </p:xfrm>
        <a:graphic>
          <a:graphicData uri="http://schemas.openxmlformats.org/drawingml/2006/table">
            <a:tbl>
              <a:tblPr>
                <a:noFill/>
                <a:tableStyleId>{FBCBEB7C-886C-4BC2-ACAE-D90D03CD16B5}</a:tableStyleId>
              </a:tblPr>
              <a:tblGrid>
                <a:gridCol w="175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accent5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Recommendations</a:t>
                      </a:r>
                      <a:endParaRPr sz="1800">
                        <a:solidFill>
                          <a:schemeClr val="accent5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Search </a:t>
                      </a:r>
                      <a:endParaRPr sz="1800">
                        <a:solidFill>
                          <a:schemeClr val="accent5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(retrieval and re-ranking)</a:t>
                      </a:r>
                      <a:endParaRPr sz="1800">
                        <a:solidFill>
                          <a:schemeClr val="accent5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Dataset</a:t>
                      </a:r>
                      <a:endParaRPr sz="18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GoodReads bookdata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FairTREC 2020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Sensitive Attributes</a:t>
                      </a:r>
                      <a:endParaRPr sz="18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Gender of author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Economic development of the author’s country of scholarly articles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Algorithms</a:t>
                      </a:r>
                      <a:endParaRPr sz="1800">
                        <a:solidFill>
                          <a:schemeClr val="lt1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CF (implicit feedback)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Participants provided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8" name="Google Shape;69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04" name="Google Shape;70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00" y="695149"/>
            <a:ext cx="1896849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2"/>
          <p:cNvPicPr preferRelativeResize="0"/>
          <p:nvPr/>
        </p:nvPicPr>
        <p:blipFill rotWithShape="1">
          <a:blip r:embed="rId4">
            <a:alphaModFix/>
          </a:blip>
          <a:srcRect l="19465" r="20159"/>
          <a:stretch/>
        </p:blipFill>
        <p:spPr>
          <a:xfrm>
            <a:off x="7669300" y="2882487"/>
            <a:ext cx="1102651" cy="12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2"/>
          <p:cNvPicPr preferRelativeResize="0"/>
          <p:nvPr/>
        </p:nvPicPr>
        <p:blipFill rotWithShape="1">
          <a:blip r:embed="rId5">
            <a:alphaModFix/>
          </a:blip>
          <a:srcRect b="31048"/>
          <a:stretch/>
        </p:blipFill>
        <p:spPr>
          <a:xfrm>
            <a:off x="451250" y="3462500"/>
            <a:ext cx="1316425" cy="132707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2"/>
          <p:cNvSpPr txBox="1"/>
          <p:nvPr/>
        </p:nvSpPr>
        <p:spPr>
          <a:xfrm>
            <a:off x="19273" y="1615375"/>
            <a:ext cx="234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93623"/>
                </a:solidFill>
                <a:latin typeface="Open Sans"/>
                <a:ea typeface="Open Sans"/>
                <a:cs typeface="Open Sans"/>
                <a:sym typeface="Open Sans"/>
              </a:rPr>
              <a:t>Missing Relevance Information</a:t>
            </a:r>
            <a:endParaRPr sz="1100" b="1">
              <a:solidFill>
                <a:srgbClr val="69362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72"/>
          <p:cNvSpPr txBox="1"/>
          <p:nvPr/>
        </p:nvSpPr>
        <p:spPr>
          <a:xfrm>
            <a:off x="7335775" y="4042763"/>
            <a:ext cx="176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93623"/>
                </a:solidFill>
                <a:latin typeface="Open Sans"/>
                <a:ea typeface="Open Sans"/>
                <a:cs typeface="Open Sans"/>
                <a:sym typeface="Open Sans"/>
              </a:rPr>
              <a:t>Soft Group Association</a:t>
            </a:r>
            <a:endParaRPr sz="1100" b="1">
              <a:solidFill>
                <a:srgbClr val="69362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93623"/>
                </a:solidFill>
                <a:latin typeface="Open Sans"/>
                <a:ea typeface="Open Sans"/>
                <a:cs typeface="Open Sans"/>
                <a:sym typeface="Open Sans"/>
              </a:rPr>
              <a:t>Non-binary groups</a:t>
            </a:r>
            <a:endParaRPr sz="1100" b="1">
              <a:solidFill>
                <a:srgbClr val="69362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9" name="Google Shape;709;p72"/>
          <p:cNvSpPr txBox="1"/>
          <p:nvPr/>
        </p:nvSpPr>
        <p:spPr>
          <a:xfrm>
            <a:off x="355875" y="4769650"/>
            <a:ext cx="167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93623"/>
                </a:solidFill>
                <a:latin typeface="Open Sans"/>
                <a:ea typeface="Open Sans"/>
                <a:cs typeface="Open Sans"/>
                <a:sym typeface="Open Sans"/>
              </a:rPr>
              <a:t>Extreme Imbalance</a:t>
            </a:r>
            <a:endParaRPr sz="1100" b="1">
              <a:solidFill>
                <a:srgbClr val="69362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0" name="Google Shape;710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328" y="905600"/>
            <a:ext cx="1200597" cy="13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2"/>
          <p:cNvSpPr txBox="1"/>
          <p:nvPr/>
        </p:nvSpPr>
        <p:spPr>
          <a:xfrm>
            <a:off x="7620325" y="2232675"/>
            <a:ext cx="152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93623"/>
                </a:solidFill>
                <a:latin typeface="Open Sans"/>
                <a:ea typeface="Open Sans"/>
                <a:cs typeface="Open Sans"/>
                <a:sym typeface="Open Sans"/>
              </a:rPr>
              <a:t>Parameter Setting</a:t>
            </a:r>
            <a:endParaRPr sz="1100" b="1">
              <a:solidFill>
                <a:srgbClr val="69362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2" name="Google Shape;712;p72"/>
          <p:cNvPicPr preferRelativeResize="0"/>
          <p:nvPr/>
        </p:nvPicPr>
        <p:blipFill rotWithShape="1">
          <a:blip r:embed="rId7">
            <a:alphaModFix/>
          </a:blip>
          <a:srcRect l="10952"/>
          <a:stretch/>
        </p:blipFill>
        <p:spPr>
          <a:xfrm>
            <a:off x="244600" y="2078825"/>
            <a:ext cx="1896851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2"/>
          <p:cNvSpPr txBox="1"/>
          <p:nvPr/>
        </p:nvSpPr>
        <p:spPr>
          <a:xfrm>
            <a:off x="355875" y="2998598"/>
            <a:ext cx="167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93623"/>
                </a:solidFill>
                <a:latin typeface="Open Sans"/>
                <a:ea typeface="Open Sans"/>
                <a:cs typeface="Open Sans"/>
                <a:sym typeface="Open Sans"/>
              </a:rPr>
              <a:t>Missing Group Label</a:t>
            </a:r>
            <a:endParaRPr sz="1100" b="1">
              <a:solidFill>
                <a:srgbClr val="69362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4" name="Google Shape;714;p72"/>
          <p:cNvSpPr txBox="1">
            <a:spLocks noGrp="1"/>
          </p:cNvSpPr>
          <p:nvPr>
            <p:ph type="title"/>
          </p:nvPr>
        </p:nvSpPr>
        <p:spPr>
          <a:xfrm>
            <a:off x="989500" y="122450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Implementation</a:t>
            </a:r>
            <a:endParaRPr/>
          </a:p>
        </p:txBody>
      </p:sp>
      <p:grpSp>
        <p:nvGrpSpPr>
          <p:cNvPr id="715" name="Google Shape;715;p72"/>
          <p:cNvGrpSpPr/>
          <p:nvPr/>
        </p:nvGrpSpPr>
        <p:grpSpPr>
          <a:xfrm>
            <a:off x="5380302" y="2907022"/>
            <a:ext cx="2094721" cy="1192978"/>
            <a:chOff x="233928" y="1742846"/>
            <a:chExt cx="2151300" cy="1254710"/>
          </a:xfrm>
        </p:grpSpPr>
        <p:sp>
          <p:nvSpPr>
            <p:cNvPr id="716" name="Google Shape;716;p72"/>
            <p:cNvSpPr/>
            <p:nvPr/>
          </p:nvSpPr>
          <p:spPr>
            <a:xfrm>
              <a:off x="233928" y="1925656"/>
              <a:ext cx="2151300" cy="10719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PreF𝚫, FAIR, IAA, DP, EUR, RUR</a:t>
              </a:r>
              <a:endParaRPr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717" name="Google Shape;717;p72"/>
            <p:cNvSpPr/>
            <p:nvPr/>
          </p:nvSpPr>
          <p:spPr>
            <a:xfrm rot="-132801">
              <a:off x="2047591" y="1749006"/>
              <a:ext cx="328351" cy="483646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72"/>
          <p:cNvGrpSpPr/>
          <p:nvPr/>
        </p:nvGrpSpPr>
        <p:grpSpPr>
          <a:xfrm>
            <a:off x="2521354" y="1969372"/>
            <a:ext cx="2285898" cy="1178295"/>
            <a:chOff x="532346" y="1421161"/>
            <a:chExt cx="2043900" cy="2594793"/>
          </a:xfrm>
        </p:grpSpPr>
        <p:sp>
          <p:nvSpPr>
            <p:cNvPr id="719" name="Google Shape;719;p72"/>
            <p:cNvSpPr/>
            <p:nvPr/>
          </p:nvSpPr>
          <p:spPr>
            <a:xfrm>
              <a:off x="532346" y="1771653"/>
              <a:ext cx="2043900" cy="22443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3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All the metrics</a:t>
              </a:r>
              <a:endParaRPr>
                <a:solidFill>
                  <a:schemeClr val="accent3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720" name="Google Shape;720;p72"/>
            <p:cNvSpPr/>
            <p:nvPr/>
          </p:nvSpPr>
          <p:spPr>
            <a:xfrm rot="-132556">
              <a:off x="2252029" y="1424452"/>
              <a:ext cx="184797" cy="724838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1" name="Google Shape;721;p72"/>
          <p:cNvGrpSpPr/>
          <p:nvPr/>
        </p:nvGrpSpPr>
        <p:grpSpPr>
          <a:xfrm>
            <a:off x="2521526" y="695199"/>
            <a:ext cx="2286041" cy="1019249"/>
            <a:chOff x="532350" y="1662204"/>
            <a:chExt cx="1907100" cy="2244546"/>
          </a:xfrm>
        </p:grpSpPr>
        <p:sp>
          <p:nvSpPr>
            <p:cNvPr id="722" name="Google Shape;722;p72"/>
            <p:cNvSpPr/>
            <p:nvPr/>
          </p:nvSpPr>
          <p:spPr>
            <a:xfrm>
              <a:off x="532350" y="1771650"/>
              <a:ext cx="1907100" cy="21351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IAA, EE*, DP, EUR, RUR</a:t>
              </a:r>
              <a:endParaRPr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723" name="Google Shape;723;p72"/>
            <p:cNvSpPr/>
            <p:nvPr/>
          </p:nvSpPr>
          <p:spPr>
            <a:xfrm rot="-132801">
              <a:off x="2047591" y="1668364"/>
              <a:ext cx="328351" cy="483646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72"/>
          <p:cNvGrpSpPr/>
          <p:nvPr/>
        </p:nvGrpSpPr>
        <p:grpSpPr>
          <a:xfrm>
            <a:off x="2521475" y="3352599"/>
            <a:ext cx="2285987" cy="1771010"/>
            <a:chOff x="325496" y="995225"/>
            <a:chExt cx="2389200" cy="3900045"/>
          </a:xfrm>
        </p:grpSpPr>
        <p:sp>
          <p:nvSpPr>
            <p:cNvPr id="725" name="Google Shape;725;p72"/>
            <p:cNvSpPr/>
            <p:nvPr/>
          </p:nvSpPr>
          <p:spPr>
            <a:xfrm>
              <a:off x="325496" y="1114970"/>
              <a:ext cx="2389200" cy="37803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marR="508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Open Sans"/>
                <a:buChar char="●"/>
              </a:pPr>
              <a:r>
                <a:rPr lang="en" sz="1000" b="1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PreF𝚫</a:t>
              </a:r>
              <a:r>
                <a:rPr lang="en" sz="10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 and </a:t>
              </a:r>
              <a:r>
                <a:rPr lang="en" sz="1000" b="1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RUR: </a:t>
              </a:r>
              <a:r>
                <a:rPr lang="en" sz="10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suffer from missing data (sparsity) problem</a:t>
              </a:r>
              <a:endPara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marR="508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Open Sans"/>
                <a:buChar char="●"/>
              </a:pPr>
              <a:r>
                <a:rPr lang="en" sz="10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Reformulated ratio-based metric to smoothed log ratio</a:t>
              </a:r>
              <a:endParaRPr sz="10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6" name="Google Shape;726;p72"/>
            <p:cNvSpPr/>
            <p:nvPr/>
          </p:nvSpPr>
          <p:spPr>
            <a:xfrm rot="-132801">
              <a:off x="2304436" y="1001385"/>
              <a:ext cx="328351" cy="483646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72"/>
          <p:cNvGrpSpPr/>
          <p:nvPr/>
        </p:nvGrpSpPr>
        <p:grpSpPr>
          <a:xfrm>
            <a:off x="5380250" y="1007522"/>
            <a:ext cx="2094692" cy="1123240"/>
            <a:chOff x="-160960" y="1662204"/>
            <a:chExt cx="2546119" cy="1181363"/>
          </a:xfrm>
        </p:grpSpPr>
        <p:sp>
          <p:nvSpPr>
            <p:cNvPr id="728" name="Google Shape;728;p72"/>
            <p:cNvSpPr/>
            <p:nvPr/>
          </p:nvSpPr>
          <p:spPr>
            <a:xfrm>
              <a:off x="-160960" y="1771667"/>
              <a:ext cx="2546100" cy="10719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AWRF, IAA, DP, EUR, RUR, EE*</a:t>
              </a:r>
              <a:endParaRPr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729" name="Google Shape;729;p72"/>
            <p:cNvSpPr/>
            <p:nvPr/>
          </p:nvSpPr>
          <p:spPr>
            <a:xfrm rot="-132801">
              <a:off x="2047591" y="1668364"/>
              <a:ext cx="328351" cy="483646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800" y="182513"/>
            <a:ext cx="5226275" cy="19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50" y="80450"/>
            <a:ext cx="3789952" cy="2797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3824" y="2954925"/>
            <a:ext cx="6840627" cy="21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3"/>
          <p:cNvSpPr txBox="1">
            <a:spLocks noGrp="1"/>
          </p:cNvSpPr>
          <p:nvPr>
            <p:ph type="title"/>
          </p:nvPr>
        </p:nvSpPr>
        <p:spPr>
          <a:xfrm>
            <a:off x="2187200" y="434725"/>
            <a:ext cx="52497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Comparison</a:t>
            </a:r>
            <a:endParaRPr/>
          </a:p>
        </p:txBody>
      </p:sp>
      <p:grpSp>
        <p:nvGrpSpPr>
          <p:cNvPr id="735" name="Google Shape;735;p73"/>
          <p:cNvGrpSpPr/>
          <p:nvPr/>
        </p:nvGrpSpPr>
        <p:grpSpPr>
          <a:xfrm>
            <a:off x="121" y="1726160"/>
            <a:ext cx="5496541" cy="2269152"/>
            <a:chOff x="1868425" y="1319965"/>
            <a:chExt cx="4213200" cy="2831485"/>
          </a:xfrm>
        </p:grpSpPr>
        <p:sp>
          <p:nvSpPr>
            <p:cNvPr id="736" name="Google Shape;736;p73"/>
            <p:cNvSpPr/>
            <p:nvPr/>
          </p:nvSpPr>
          <p:spPr>
            <a:xfrm>
              <a:off x="1868425" y="1552850"/>
              <a:ext cx="4213200" cy="2598600"/>
            </a:xfrm>
            <a:prstGeom prst="roundRect">
              <a:avLst>
                <a:gd name="adj" fmla="val 942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73"/>
            <p:cNvSpPr/>
            <p:nvPr/>
          </p:nvSpPr>
          <p:spPr>
            <a:xfrm rot="132954" flipH="1">
              <a:off x="5308970" y="1331795"/>
              <a:ext cx="629904" cy="927819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" name="Google Shape;738;p73"/>
          <p:cNvSpPr txBox="1">
            <a:spLocks noGrp="1"/>
          </p:cNvSpPr>
          <p:nvPr>
            <p:ph type="subTitle" idx="1"/>
          </p:nvPr>
        </p:nvSpPr>
        <p:spPr>
          <a:xfrm>
            <a:off x="0" y="2404200"/>
            <a:ext cx="5598000" cy="132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Metrics frequently disagree on system orderings.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 clear agreement. 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most consistently-agreeing pair is FAIR and AWRF∆</a:t>
            </a:r>
            <a:endParaRPr sz="1500"/>
          </a:p>
        </p:txBody>
      </p:sp>
      <p:pic>
        <p:nvPicPr>
          <p:cNvPr id="739" name="Google Shape;7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900" y="1321037"/>
            <a:ext cx="3507575" cy="13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900" y="2825936"/>
            <a:ext cx="3507575" cy="89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7900" y="3927118"/>
            <a:ext cx="3507575" cy="882344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43" name="Google Shape;743;p73"/>
          <p:cNvSpPr txBox="1"/>
          <p:nvPr/>
        </p:nvSpPr>
        <p:spPr>
          <a:xfrm>
            <a:off x="6849538" y="2571750"/>
            <a:ext cx="1302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GoodReads</a:t>
            </a:r>
            <a:endParaRPr sz="1100"/>
          </a:p>
        </p:txBody>
      </p:sp>
      <p:sp>
        <p:nvSpPr>
          <p:cNvPr id="744" name="Google Shape;744;p73"/>
          <p:cNvSpPr txBox="1"/>
          <p:nvPr/>
        </p:nvSpPr>
        <p:spPr>
          <a:xfrm>
            <a:off x="6988388" y="3640975"/>
            <a:ext cx="1302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FairTRECretrieval</a:t>
            </a:r>
            <a:endParaRPr sz="1100"/>
          </a:p>
        </p:txBody>
      </p:sp>
      <p:sp>
        <p:nvSpPr>
          <p:cNvPr id="745" name="Google Shape;745;p73"/>
          <p:cNvSpPr txBox="1"/>
          <p:nvPr/>
        </p:nvSpPr>
        <p:spPr>
          <a:xfrm>
            <a:off x="6988402" y="4710200"/>
            <a:ext cx="15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FairTREC reranking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74"/>
          <p:cNvGrpSpPr/>
          <p:nvPr/>
        </p:nvGrpSpPr>
        <p:grpSpPr>
          <a:xfrm>
            <a:off x="4766112" y="1436659"/>
            <a:ext cx="1680831" cy="2810237"/>
            <a:chOff x="4772975" y="1714838"/>
            <a:chExt cx="1650300" cy="2366914"/>
          </a:xfrm>
        </p:grpSpPr>
        <p:sp>
          <p:nvSpPr>
            <p:cNvPr id="751" name="Google Shape;751;p74"/>
            <p:cNvSpPr/>
            <p:nvPr/>
          </p:nvSpPr>
          <p:spPr>
            <a:xfrm>
              <a:off x="4772975" y="2065752"/>
              <a:ext cx="1650300" cy="20160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" name="Google Shape;752;p74"/>
            <p:cNvGrpSpPr/>
            <p:nvPr/>
          </p:nvGrpSpPr>
          <p:grpSpPr>
            <a:xfrm>
              <a:off x="5955578" y="1714838"/>
              <a:ext cx="331509" cy="506763"/>
              <a:chOff x="7052678" y="3327363"/>
              <a:chExt cx="331509" cy="506763"/>
            </a:xfrm>
          </p:grpSpPr>
          <p:sp>
            <p:nvSpPr>
              <p:cNvPr id="753" name="Google Shape;753;p74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74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5" name="Google Shape;755;p74"/>
          <p:cNvGrpSpPr/>
          <p:nvPr/>
        </p:nvGrpSpPr>
        <p:grpSpPr>
          <a:xfrm>
            <a:off x="682595" y="1436618"/>
            <a:ext cx="1680831" cy="2810316"/>
            <a:chOff x="713225" y="1714838"/>
            <a:chExt cx="1650300" cy="2378398"/>
          </a:xfrm>
        </p:grpSpPr>
        <p:sp>
          <p:nvSpPr>
            <p:cNvPr id="756" name="Google Shape;756;p74"/>
            <p:cNvSpPr/>
            <p:nvPr/>
          </p:nvSpPr>
          <p:spPr>
            <a:xfrm>
              <a:off x="713225" y="2077236"/>
              <a:ext cx="1650300" cy="20160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7" name="Google Shape;757;p74"/>
            <p:cNvGrpSpPr/>
            <p:nvPr/>
          </p:nvGrpSpPr>
          <p:grpSpPr>
            <a:xfrm>
              <a:off x="1863678" y="1714838"/>
              <a:ext cx="331509" cy="506763"/>
              <a:chOff x="4003753" y="3620963"/>
              <a:chExt cx="331509" cy="506763"/>
            </a:xfrm>
          </p:grpSpPr>
          <p:sp>
            <p:nvSpPr>
              <p:cNvPr id="758" name="Google Shape;758;p74"/>
              <p:cNvSpPr/>
              <p:nvPr/>
            </p:nvSpPr>
            <p:spPr>
              <a:xfrm rot="-1186565" flipH="1">
                <a:off x="4223125" y="3642430"/>
                <a:ext cx="28373" cy="4953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74"/>
              <p:cNvSpPr/>
              <p:nvPr/>
            </p:nvSpPr>
            <p:spPr>
              <a:xfrm flipH="1">
                <a:off x="4003753" y="3620963"/>
                <a:ext cx="331500" cy="331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0" name="Google Shape;760;p74"/>
          <p:cNvSpPr/>
          <p:nvPr/>
        </p:nvSpPr>
        <p:spPr>
          <a:xfrm>
            <a:off x="6780425" y="1810426"/>
            <a:ext cx="1650300" cy="2436600"/>
          </a:xfrm>
          <a:prstGeom prst="roundRect">
            <a:avLst>
              <a:gd name="adj" fmla="val 9539"/>
            </a:avLst>
          </a:prstGeom>
          <a:solidFill>
            <a:schemeClr val="accent5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74"/>
          <p:cNvSpPr/>
          <p:nvPr/>
        </p:nvSpPr>
        <p:spPr>
          <a:xfrm>
            <a:off x="2735625" y="1821900"/>
            <a:ext cx="1739700" cy="2425200"/>
          </a:xfrm>
          <a:prstGeom prst="roundRect">
            <a:avLst>
              <a:gd name="adj" fmla="val 9539"/>
            </a:avLst>
          </a:prstGeom>
          <a:solidFill>
            <a:schemeClr val="accent5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7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</a:t>
            </a:r>
            <a:endParaRPr/>
          </a:p>
        </p:txBody>
      </p:sp>
      <p:sp>
        <p:nvSpPr>
          <p:cNvPr id="763" name="Google Shape;763;p74"/>
          <p:cNvSpPr txBox="1">
            <a:spLocks noGrp="1"/>
          </p:cNvSpPr>
          <p:nvPr>
            <p:ph type="subTitle" idx="1"/>
          </p:nvPr>
        </p:nvSpPr>
        <p:spPr>
          <a:xfrm>
            <a:off x="654525" y="2582075"/>
            <a:ext cx="1680900" cy="12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effect on metrics for FairTREC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Ratio-based metrics and FAIR showed sensitivity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74"/>
          <p:cNvSpPr txBox="1">
            <a:spLocks noGrp="1"/>
          </p:cNvSpPr>
          <p:nvPr>
            <p:ph type="subTitle" idx="2"/>
          </p:nvPr>
        </p:nvSpPr>
        <p:spPr>
          <a:xfrm rot="-1287">
            <a:off x="713225" y="1957191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Ranked-list size</a:t>
            </a:r>
            <a:endParaRPr/>
          </a:p>
        </p:txBody>
      </p:sp>
      <p:sp>
        <p:nvSpPr>
          <p:cNvPr id="765" name="Google Shape;765;p74"/>
          <p:cNvSpPr txBox="1">
            <a:spLocks noGrp="1"/>
          </p:cNvSpPr>
          <p:nvPr>
            <p:ph type="subTitle" idx="3"/>
          </p:nvPr>
        </p:nvSpPr>
        <p:spPr>
          <a:xfrm>
            <a:off x="2751725" y="2552025"/>
            <a:ext cx="1680900" cy="11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Default parameters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EEL and logRUR showed high sensitivity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74"/>
          <p:cNvSpPr txBox="1">
            <a:spLocks noGrp="1"/>
          </p:cNvSpPr>
          <p:nvPr>
            <p:ph type="subTitle" idx="4"/>
          </p:nvPr>
        </p:nvSpPr>
        <p:spPr>
          <a:xfrm rot="-1287">
            <a:off x="2766950" y="1957192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767" name="Google Shape;767;p74"/>
          <p:cNvSpPr txBox="1">
            <a:spLocks noGrp="1"/>
          </p:cNvSpPr>
          <p:nvPr>
            <p:ph type="subTitle" idx="5"/>
          </p:nvPr>
        </p:nvSpPr>
        <p:spPr>
          <a:xfrm>
            <a:off x="4758025" y="2552025"/>
            <a:ext cx="1739700" cy="12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Almost all metrics showed sensitivity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logRUR is extremely sensitive</a:t>
            </a:r>
            <a:endParaRPr/>
          </a:p>
        </p:txBody>
      </p:sp>
      <p:sp>
        <p:nvSpPr>
          <p:cNvPr id="768" name="Google Shape;768;p74"/>
          <p:cNvSpPr txBox="1">
            <a:spLocks noGrp="1"/>
          </p:cNvSpPr>
          <p:nvPr>
            <p:ph type="subTitle" idx="6"/>
          </p:nvPr>
        </p:nvSpPr>
        <p:spPr>
          <a:xfrm rot="-1287">
            <a:off x="4781875" y="1957207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Stopping Probability</a:t>
            </a:r>
            <a:endParaRPr/>
          </a:p>
        </p:txBody>
      </p:sp>
      <p:sp>
        <p:nvSpPr>
          <p:cNvPr id="769" name="Google Shape;769;p74"/>
          <p:cNvSpPr txBox="1">
            <a:spLocks noGrp="1"/>
          </p:cNvSpPr>
          <p:nvPr>
            <p:ph type="subTitle" idx="7"/>
          </p:nvPr>
        </p:nvSpPr>
        <p:spPr>
          <a:xfrm>
            <a:off x="6810325" y="2567074"/>
            <a:ext cx="1554600" cy="12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logRUR showed high sensitivity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74"/>
          <p:cNvSpPr txBox="1">
            <a:spLocks noGrp="1"/>
          </p:cNvSpPr>
          <p:nvPr>
            <p:ph type="subTitle" idx="8"/>
          </p:nvPr>
        </p:nvSpPr>
        <p:spPr>
          <a:xfrm rot="-1287">
            <a:off x="6810325" y="1957206"/>
            <a:ext cx="1602600" cy="42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Patience Parameter</a:t>
            </a:r>
            <a:endParaRPr/>
          </a:p>
        </p:txBody>
      </p:sp>
      <p:sp>
        <p:nvSpPr>
          <p:cNvPr id="771" name="Google Shape;771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5"/>
          <p:cNvSpPr/>
          <p:nvPr/>
        </p:nvSpPr>
        <p:spPr>
          <a:xfrm>
            <a:off x="0" y="1067575"/>
            <a:ext cx="3523800" cy="10266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Defining metrics in unified framework</a:t>
            </a:r>
            <a:r>
              <a:rPr lang="en" b="1">
                <a:solidFill>
                  <a:schemeClr val="accent1"/>
                </a:solidFill>
              </a:rPr>
              <a:t> 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777" name="Google Shape;777;p75"/>
          <p:cNvSpPr/>
          <p:nvPr/>
        </p:nvSpPr>
        <p:spPr>
          <a:xfrm>
            <a:off x="0" y="2302650"/>
            <a:ext cx="3523800" cy="10266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Implement the metrics in same experimental setup</a:t>
            </a:r>
            <a:endParaRPr sz="18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8" name="Google Shape;778;p75"/>
          <p:cNvSpPr/>
          <p:nvPr/>
        </p:nvSpPr>
        <p:spPr>
          <a:xfrm>
            <a:off x="0" y="3588325"/>
            <a:ext cx="3523800" cy="9963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Sensitivity Analysis</a:t>
            </a:r>
            <a:endParaRPr sz="18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9" name="Google Shape;779;p75"/>
          <p:cNvSpPr/>
          <p:nvPr/>
        </p:nvSpPr>
        <p:spPr>
          <a:xfrm>
            <a:off x="3523800" y="1103775"/>
            <a:ext cx="5622600" cy="855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●"/>
            </a:pPr>
            <a:r>
              <a:rPr lang="en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Metrics are surprisingly similar</a:t>
            </a:r>
            <a:endParaRPr>
              <a:solidFill>
                <a:schemeClr val="accen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780" name="Google Shape;780;p75"/>
          <p:cNvSpPr/>
          <p:nvPr/>
        </p:nvSpPr>
        <p:spPr>
          <a:xfrm>
            <a:off x="3551400" y="2152350"/>
            <a:ext cx="5592600" cy="1176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●"/>
            </a:pPr>
            <a:r>
              <a:rPr lang="en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Missing data, missing relevance information, ranked list size are crucial/delicate factors in implementing metrics.</a:t>
            </a:r>
            <a:endParaRPr>
              <a:solidFill>
                <a:schemeClr val="accen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781" name="Google Shape;781;p75"/>
          <p:cNvSpPr/>
          <p:nvPr/>
        </p:nvSpPr>
        <p:spPr>
          <a:xfrm>
            <a:off x="3551400" y="3522825"/>
            <a:ext cx="5592600" cy="1176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●"/>
            </a:pPr>
            <a:r>
              <a:rPr lang="en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Metrics differ in their sensitivity towards external factors.</a:t>
            </a:r>
            <a:endParaRPr>
              <a:solidFill>
                <a:schemeClr val="accen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Medium"/>
              <a:buChar char="●"/>
            </a:pPr>
            <a:r>
              <a:rPr lang="en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High sensitivity towards design choices add complexity in the usability of metrics</a:t>
            </a:r>
            <a:endParaRPr>
              <a:solidFill>
                <a:schemeClr val="accen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782" name="Google Shape;782;p75"/>
          <p:cNvSpPr txBox="1">
            <a:spLocks noGrp="1"/>
          </p:cNvSpPr>
          <p:nvPr>
            <p:ph type="title"/>
          </p:nvPr>
        </p:nvSpPr>
        <p:spPr>
          <a:xfrm>
            <a:off x="2759275" y="286400"/>
            <a:ext cx="3059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Key Findings</a:t>
            </a:r>
            <a:endParaRPr sz="3500"/>
          </a:p>
        </p:txBody>
      </p:sp>
      <p:sp>
        <p:nvSpPr>
          <p:cNvPr id="783" name="Google Shape;783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" name="Google Shape;788;p76" descr="Tables" title="s23"/>
          <p:cNvGraphicFramePr/>
          <p:nvPr/>
        </p:nvGraphicFramePr>
        <p:xfrm>
          <a:off x="2799343" y="1148430"/>
          <a:ext cx="6306125" cy="3165900"/>
        </p:xfrm>
        <a:graphic>
          <a:graphicData uri="http://schemas.openxmlformats.org/drawingml/2006/table">
            <a:tbl>
              <a:tblPr>
                <a:noFill/>
                <a:tableStyleId>{FBCBEB7C-886C-4BC2-ACAE-D90D03CD16B5}</a:tableStyleId>
              </a:tblPr>
              <a:tblGrid>
                <a:gridCol w="208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5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Allow multinomial protected attributes</a:t>
                      </a:r>
                      <a:endParaRPr sz="1500">
                        <a:solidFill>
                          <a:schemeClr val="accent5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5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Allow soft group association</a:t>
                      </a:r>
                      <a:endParaRPr sz="1500">
                        <a:solidFill>
                          <a:schemeClr val="accent5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5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Sensitivity towards design choices</a:t>
                      </a:r>
                      <a:endParaRPr sz="1500">
                        <a:solidFill>
                          <a:schemeClr val="accent5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AWRF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AWRF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AWRF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EED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EED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EED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EER, EEL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EER, EEL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EER, EEL, IAA</a:t>
                      </a:r>
                      <a:endParaRPr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9" name="Google Shape;789;p76"/>
          <p:cNvSpPr/>
          <p:nvPr/>
        </p:nvSpPr>
        <p:spPr>
          <a:xfrm>
            <a:off x="51550" y="1943000"/>
            <a:ext cx="2622300" cy="7989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Single-list metrics</a:t>
            </a:r>
            <a:endParaRPr sz="1600" b="1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FAIR, AWRF</a:t>
            </a:r>
            <a:endParaRPr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0" name="Google Shape;790;p76"/>
          <p:cNvSpPr/>
          <p:nvPr/>
        </p:nvSpPr>
        <p:spPr>
          <a:xfrm>
            <a:off x="51425" y="2771525"/>
            <a:ext cx="2622300" cy="7476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Demographic Parity in Sequence</a:t>
            </a:r>
            <a:endParaRPr sz="1600" b="1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DP, EED</a:t>
            </a:r>
            <a:endParaRPr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1" name="Google Shape;791;p76"/>
          <p:cNvSpPr/>
          <p:nvPr/>
        </p:nvSpPr>
        <p:spPr>
          <a:xfrm>
            <a:off x="51425" y="3548725"/>
            <a:ext cx="2622300" cy="7656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Equal Opportunity in Sequence</a:t>
            </a:r>
            <a:endParaRPr sz="1600" b="1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EUR, RUR, IAA, EER, EEL</a:t>
            </a:r>
            <a:endParaRPr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2" name="Google Shape;792;p76"/>
          <p:cNvSpPr txBox="1">
            <a:spLocks noGrp="1"/>
          </p:cNvSpPr>
          <p:nvPr>
            <p:ph type="title"/>
          </p:nvPr>
        </p:nvSpPr>
        <p:spPr>
          <a:xfrm>
            <a:off x="2602675" y="286400"/>
            <a:ext cx="4257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 sz="3500"/>
          </a:p>
        </p:txBody>
      </p:sp>
      <p:sp>
        <p:nvSpPr>
          <p:cNvPr id="793" name="Google Shape;793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7"/>
          <p:cNvSpPr/>
          <p:nvPr/>
        </p:nvSpPr>
        <p:spPr>
          <a:xfrm rot="-827265">
            <a:off x="554099" y="1621406"/>
            <a:ext cx="3120517" cy="1386614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77"/>
          <p:cNvSpPr txBox="1">
            <a:spLocks noGrp="1"/>
          </p:cNvSpPr>
          <p:nvPr>
            <p:ph type="subTitle" idx="4294967295"/>
          </p:nvPr>
        </p:nvSpPr>
        <p:spPr>
          <a:xfrm rot="-774755">
            <a:off x="859592" y="2087212"/>
            <a:ext cx="2560141" cy="3945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Raleway Black"/>
                <a:ea typeface="Raleway Black"/>
                <a:cs typeface="Raleway Black"/>
                <a:sym typeface="Raleway Black"/>
              </a:rPr>
              <a:t>Conclusion</a:t>
            </a:r>
            <a:endParaRPr sz="350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00" name="Google Shape;800;p77"/>
          <p:cNvSpPr/>
          <p:nvPr/>
        </p:nvSpPr>
        <p:spPr>
          <a:xfrm>
            <a:off x="3465375" y="1140250"/>
            <a:ext cx="5029800" cy="36096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77"/>
          <p:cNvSpPr txBox="1">
            <a:spLocks noGrp="1"/>
          </p:cNvSpPr>
          <p:nvPr>
            <p:ph type="subTitle" idx="4294967295"/>
          </p:nvPr>
        </p:nvSpPr>
        <p:spPr>
          <a:xfrm rot="-218">
            <a:off x="3707775" y="2271361"/>
            <a:ext cx="4721700" cy="23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Missing label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Missing or sparse relevance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Ambiguous or multiple group association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Robust, explainable, and efficient metric design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Simulation study to understand the impact of crucial factors in metric implementation.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802" name="Google Shape;802;p77"/>
          <p:cNvSpPr txBox="1">
            <a:spLocks noGrp="1"/>
          </p:cNvSpPr>
          <p:nvPr>
            <p:ph type="subTitle" idx="4294967295"/>
          </p:nvPr>
        </p:nvSpPr>
        <p:spPr>
          <a:xfrm rot="-806">
            <a:off x="4316969" y="1592456"/>
            <a:ext cx="25602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Black"/>
                <a:ea typeface="Raleway Black"/>
                <a:cs typeface="Raleway Black"/>
                <a:sym typeface="Raleway Black"/>
              </a:rPr>
              <a:t>Future Work</a:t>
            </a:r>
            <a:endParaRPr sz="180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803" name="Google Shape;803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78"/>
          <p:cNvGrpSpPr/>
          <p:nvPr/>
        </p:nvGrpSpPr>
        <p:grpSpPr>
          <a:xfrm rot="138577">
            <a:off x="2675330" y="1022896"/>
            <a:ext cx="4536056" cy="2660596"/>
            <a:chOff x="2675273" y="1022920"/>
            <a:chExt cx="4536000" cy="2660563"/>
          </a:xfrm>
        </p:grpSpPr>
        <p:sp>
          <p:nvSpPr>
            <p:cNvPr id="809" name="Google Shape;809;p78"/>
            <p:cNvSpPr/>
            <p:nvPr/>
          </p:nvSpPr>
          <p:spPr>
            <a:xfrm rot="-319562">
              <a:off x="2761704" y="1295060"/>
              <a:ext cx="4363137" cy="2067506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8"/>
            <p:cNvSpPr/>
            <p:nvPr/>
          </p:nvSpPr>
          <p:spPr>
            <a:xfrm rot="-10169143">
              <a:off x="3372608" y="3132129"/>
              <a:ext cx="386153" cy="520492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8"/>
            <p:cNvSpPr/>
            <p:nvPr/>
          </p:nvSpPr>
          <p:spPr>
            <a:xfrm rot="-900083">
              <a:off x="6091358" y="1064029"/>
              <a:ext cx="386153" cy="520492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78"/>
          <p:cNvSpPr txBox="1">
            <a:spLocks noGrp="1"/>
          </p:cNvSpPr>
          <p:nvPr>
            <p:ph type="title"/>
          </p:nvPr>
        </p:nvSpPr>
        <p:spPr>
          <a:xfrm rot="-474">
            <a:off x="2753306" y="1945922"/>
            <a:ext cx="4350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13" name="Google Shape;813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56"/>
          <p:cNvGrpSpPr/>
          <p:nvPr/>
        </p:nvGrpSpPr>
        <p:grpSpPr>
          <a:xfrm>
            <a:off x="6363545" y="3584301"/>
            <a:ext cx="2193228" cy="930339"/>
            <a:chOff x="3633450" y="2941917"/>
            <a:chExt cx="1988962" cy="798300"/>
          </a:xfrm>
        </p:grpSpPr>
        <p:sp>
          <p:nvSpPr>
            <p:cNvPr id="306" name="Google Shape;306;p56"/>
            <p:cNvSpPr/>
            <p:nvPr/>
          </p:nvSpPr>
          <p:spPr>
            <a:xfrm rot="-292469">
              <a:off x="3657593" y="3018447"/>
              <a:ext cx="1828814" cy="645240"/>
            </a:xfrm>
            <a:prstGeom prst="roundRect">
              <a:avLst>
                <a:gd name="adj" fmla="val 24529"/>
              </a:avLst>
            </a:prstGeom>
            <a:solidFill>
              <a:schemeClr val="accent6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" name="Google Shape;307;p56"/>
            <p:cNvGrpSpPr/>
            <p:nvPr/>
          </p:nvGrpSpPr>
          <p:grpSpPr>
            <a:xfrm>
              <a:off x="5290903" y="3035438"/>
              <a:ext cx="331509" cy="506763"/>
              <a:chOff x="7052678" y="3327363"/>
              <a:chExt cx="331509" cy="506763"/>
            </a:xfrm>
          </p:grpSpPr>
          <p:sp>
            <p:nvSpPr>
              <p:cNvPr id="308" name="Google Shape;308;p56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56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0" name="Google Shape;3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425" y="719150"/>
            <a:ext cx="2819700" cy="27551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56"/>
          <p:cNvGrpSpPr/>
          <p:nvPr/>
        </p:nvGrpSpPr>
        <p:grpSpPr>
          <a:xfrm>
            <a:off x="959042" y="3064409"/>
            <a:ext cx="2416607" cy="1239703"/>
            <a:chOff x="6170300" y="3035438"/>
            <a:chExt cx="2003487" cy="1097957"/>
          </a:xfrm>
        </p:grpSpPr>
        <p:sp>
          <p:nvSpPr>
            <p:cNvPr id="312" name="Google Shape;312;p56"/>
            <p:cNvSpPr/>
            <p:nvPr/>
          </p:nvSpPr>
          <p:spPr>
            <a:xfrm rot="311104">
              <a:off x="6195657" y="3406829"/>
              <a:ext cx="1829085" cy="645230"/>
            </a:xfrm>
            <a:prstGeom prst="roundRect">
              <a:avLst>
                <a:gd name="adj" fmla="val 24529"/>
              </a:avLst>
            </a:prstGeom>
            <a:solidFill>
              <a:schemeClr val="accent6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" name="Google Shape;313;p56"/>
            <p:cNvGrpSpPr/>
            <p:nvPr/>
          </p:nvGrpSpPr>
          <p:grpSpPr>
            <a:xfrm>
              <a:off x="7842278" y="3035438"/>
              <a:ext cx="331509" cy="506763"/>
              <a:chOff x="7052678" y="3327363"/>
              <a:chExt cx="331509" cy="506763"/>
            </a:xfrm>
          </p:grpSpPr>
          <p:sp>
            <p:nvSpPr>
              <p:cNvPr id="314" name="Google Shape;314;p56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56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6" name="Google Shape;316;p56"/>
          <p:cNvSpPr txBox="1">
            <a:spLocks noGrp="1"/>
          </p:cNvSpPr>
          <p:nvPr>
            <p:ph type="title"/>
          </p:nvPr>
        </p:nvSpPr>
        <p:spPr>
          <a:xfrm rot="322652">
            <a:off x="1000360" y="3599949"/>
            <a:ext cx="1946266" cy="41110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Bias in Ranking</a:t>
            </a:r>
            <a:endParaRPr sz="1800"/>
          </a:p>
        </p:txBody>
      </p:sp>
      <p:sp>
        <p:nvSpPr>
          <p:cNvPr id="317" name="Google Shape;317;p56"/>
          <p:cNvSpPr txBox="1">
            <a:spLocks noGrp="1"/>
          </p:cNvSpPr>
          <p:nvPr>
            <p:ph type="title"/>
          </p:nvPr>
        </p:nvSpPr>
        <p:spPr>
          <a:xfrm rot="-409804">
            <a:off x="6765641" y="3867419"/>
            <a:ext cx="1503470" cy="3641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Disparate Exposure</a:t>
            </a:r>
            <a:endParaRPr sz="1800"/>
          </a:p>
        </p:txBody>
      </p:sp>
      <p:sp>
        <p:nvSpPr>
          <p:cNvPr id="318" name="Google Shape;318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19" name="Google Shape;3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750" y="719150"/>
            <a:ext cx="3789952" cy="279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57"/>
          <p:cNvGrpSpPr/>
          <p:nvPr/>
        </p:nvGrpSpPr>
        <p:grpSpPr>
          <a:xfrm>
            <a:off x="6386483" y="2981989"/>
            <a:ext cx="2242805" cy="1707119"/>
            <a:chOff x="3493025" y="3058572"/>
            <a:chExt cx="2164869" cy="1537253"/>
          </a:xfrm>
        </p:grpSpPr>
        <p:sp>
          <p:nvSpPr>
            <p:cNvPr id="325" name="Google Shape;325;p57"/>
            <p:cNvSpPr/>
            <p:nvPr/>
          </p:nvSpPr>
          <p:spPr>
            <a:xfrm>
              <a:off x="3493025" y="3315725"/>
              <a:ext cx="2145600" cy="1280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57"/>
            <p:cNvGrpSpPr/>
            <p:nvPr/>
          </p:nvGrpSpPr>
          <p:grpSpPr>
            <a:xfrm rot="2700000" flipH="1">
              <a:off x="5195770" y="3101565"/>
              <a:ext cx="331506" cy="506758"/>
              <a:chOff x="7052678" y="3327363"/>
              <a:chExt cx="331509" cy="506763"/>
            </a:xfrm>
          </p:grpSpPr>
          <p:sp>
            <p:nvSpPr>
              <p:cNvPr id="327" name="Google Shape;327;p57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57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" name="Google Shape;329;p57"/>
          <p:cNvGrpSpPr/>
          <p:nvPr/>
        </p:nvGrpSpPr>
        <p:grpSpPr>
          <a:xfrm>
            <a:off x="1174200" y="1466485"/>
            <a:ext cx="2145600" cy="1508810"/>
            <a:chOff x="1047925" y="1515013"/>
            <a:chExt cx="2145600" cy="1508810"/>
          </a:xfrm>
        </p:grpSpPr>
        <p:sp>
          <p:nvSpPr>
            <p:cNvPr id="330" name="Google Shape;330;p57"/>
            <p:cNvSpPr/>
            <p:nvPr/>
          </p:nvSpPr>
          <p:spPr>
            <a:xfrm>
              <a:off x="1047925" y="1680722"/>
              <a:ext cx="2145600" cy="1343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1" name="Google Shape;331;p57"/>
            <p:cNvGrpSpPr/>
            <p:nvPr/>
          </p:nvGrpSpPr>
          <p:grpSpPr>
            <a:xfrm flipH="1">
              <a:off x="2703370" y="1515013"/>
              <a:ext cx="331509" cy="506763"/>
              <a:chOff x="7052678" y="3327363"/>
              <a:chExt cx="331509" cy="506763"/>
            </a:xfrm>
          </p:grpSpPr>
          <p:sp>
            <p:nvSpPr>
              <p:cNvPr id="332" name="Google Shape;332;p57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57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4" name="Google Shape;334;p57"/>
          <p:cNvSpPr/>
          <p:nvPr/>
        </p:nvSpPr>
        <p:spPr>
          <a:xfrm>
            <a:off x="3769088" y="3261875"/>
            <a:ext cx="2242800" cy="1429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7"/>
          <p:cNvSpPr/>
          <p:nvPr/>
        </p:nvSpPr>
        <p:spPr>
          <a:xfrm>
            <a:off x="6386475" y="1613875"/>
            <a:ext cx="2145600" cy="13614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7"/>
          <p:cNvSpPr txBox="1">
            <a:spLocks noGrp="1"/>
          </p:cNvSpPr>
          <p:nvPr>
            <p:ph type="title"/>
          </p:nvPr>
        </p:nvSpPr>
        <p:spPr>
          <a:xfrm>
            <a:off x="713225" y="432825"/>
            <a:ext cx="7717500" cy="6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Ranking Metrics Resources</a:t>
            </a:r>
            <a:endParaRPr/>
          </a:p>
        </p:txBody>
      </p:sp>
      <p:sp>
        <p:nvSpPr>
          <p:cNvPr id="337" name="Google Shape;337;p57"/>
          <p:cNvSpPr txBox="1">
            <a:spLocks noGrp="1"/>
          </p:cNvSpPr>
          <p:nvPr>
            <p:ph type="subTitle" idx="1"/>
          </p:nvPr>
        </p:nvSpPr>
        <p:spPr>
          <a:xfrm rot="-564">
            <a:off x="3976087" y="4100427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Sapiezynski et. al.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WWW’19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AWRF</a:t>
            </a:r>
            <a:endParaRPr sz="1100" b="1"/>
          </a:p>
        </p:txBody>
      </p:sp>
      <p:sp>
        <p:nvSpPr>
          <p:cNvPr id="338" name="Google Shape;338;p57"/>
          <p:cNvSpPr txBox="1">
            <a:spLocks noGrp="1"/>
          </p:cNvSpPr>
          <p:nvPr>
            <p:ph type="subTitle" idx="2"/>
          </p:nvPr>
        </p:nvSpPr>
        <p:spPr>
          <a:xfrm rot="-1078">
            <a:off x="3939812" y="3262495"/>
            <a:ext cx="1913700" cy="843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Quantifying the Impact of User Attention Fair Group Representation in Ranked List</a:t>
            </a:r>
            <a:endParaRPr sz="1300"/>
          </a:p>
        </p:txBody>
      </p:sp>
      <p:sp>
        <p:nvSpPr>
          <p:cNvPr id="339" name="Google Shape;339;p57"/>
          <p:cNvSpPr txBox="1">
            <a:spLocks noGrp="1"/>
          </p:cNvSpPr>
          <p:nvPr>
            <p:ph type="subTitle" idx="3"/>
          </p:nvPr>
        </p:nvSpPr>
        <p:spPr>
          <a:xfrm rot="-564">
            <a:off x="6627025" y="4058599"/>
            <a:ext cx="1828800" cy="63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Diaz et. al.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CIKM’20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EE* (EEL, EER, EED)</a:t>
            </a:r>
            <a:endParaRPr sz="1100" b="1"/>
          </a:p>
        </p:txBody>
      </p:sp>
      <p:sp>
        <p:nvSpPr>
          <p:cNvPr id="340" name="Google Shape;340;p57"/>
          <p:cNvSpPr txBox="1">
            <a:spLocks noGrp="1"/>
          </p:cNvSpPr>
          <p:nvPr>
            <p:ph type="subTitle" idx="4"/>
          </p:nvPr>
        </p:nvSpPr>
        <p:spPr>
          <a:xfrm rot="-1596">
            <a:off x="6538725" y="3490768"/>
            <a:ext cx="1938300" cy="55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Evaluating Stochastic Rankings with Expected Exposure</a:t>
            </a:r>
            <a:endParaRPr sz="1300"/>
          </a:p>
        </p:txBody>
      </p:sp>
      <p:sp>
        <p:nvSpPr>
          <p:cNvPr id="341" name="Google Shape;341;p57"/>
          <p:cNvSpPr txBox="1">
            <a:spLocks noGrp="1"/>
          </p:cNvSpPr>
          <p:nvPr>
            <p:ph type="subTitle" idx="7"/>
          </p:nvPr>
        </p:nvSpPr>
        <p:spPr>
          <a:xfrm rot="-564">
            <a:off x="1332587" y="2279126"/>
            <a:ext cx="18288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Yang et. al.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SSDBM’17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PreF𝚫</a:t>
            </a:r>
            <a:endParaRPr sz="1100" b="1"/>
          </a:p>
        </p:txBody>
      </p:sp>
      <p:sp>
        <p:nvSpPr>
          <p:cNvPr id="342" name="Google Shape;342;p57"/>
          <p:cNvSpPr txBox="1">
            <a:spLocks noGrp="1"/>
          </p:cNvSpPr>
          <p:nvPr>
            <p:ph type="subTitle" idx="8"/>
          </p:nvPr>
        </p:nvSpPr>
        <p:spPr>
          <a:xfrm rot="-1128">
            <a:off x="1278712" y="1926186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Measuring Fairness in Ranked Output</a:t>
            </a:r>
            <a:endParaRPr sz="1500"/>
          </a:p>
        </p:txBody>
      </p:sp>
      <p:sp>
        <p:nvSpPr>
          <p:cNvPr id="343" name="Google Shape;343;p57"/>
          <p:cNvSpPr txBox="1">
            <a:spLocks noGrp="1"/>
          </p:cNvSpPr>
          <p:nvPr>
            <p:ph type="subTitle" idx="9"/>
          </p:nvPr>
        </p:nvSpPr>
        <p:spPr>
          <a:xfrm rot="-564">
            <a:off x="6544869" y="2352188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Singh and Joachims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KDD’18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D* (DP, EUR, RUR)</a:t>
            </a:r>
            <a:endParaRPr sz="1100" b="1"/>
          </a:p>
        </p:txBody>
      </p:sp>
      <p:sp>
        <p:nvSpPr>
          <p:cNvPr id="344" name="Google Shape;344;p57"/>
          <p:cNvSpPr txBox="1">
            <a:spLocks noGrp="1"/>
          </p:cNvSpPr>
          <p:nvPr>
            <p:ph type="subTitle" idx="13"/>
          </p:nvPr>
        </p:nvSpPr>
        <p:spPr>
          <a:xfrm rot="-1507">
            <a:off x="6403212" y="1758139"/>
            <a:ext cx="2052600" cy="5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Fairness of Exposure in Rankings</a:t>
            </a:r>
            <a:endParaRPr sz="1500"/>
          </a:p>
        </p:txBody>
      </p:sp>
      <p:grpSp>
        <p:nvGrpSpPr>
          <p:cNvPr id="345" name="Google Shape;345;p57"/>
          <p:cNvGrpSpPr/>
          <p:nvPr/>
        </p:nvGrpSpPr>
        <p:grpSpPr>
          <a:xfrm>
            <a:off x="1087731" y="2975298"/>
            <a:ext cx="2271761" cy="1720503"/>
            <a:chOff x="5938375" y="1421397"/>
            <a:chExt cx="2145600" cy="1602406"/>
          </a:xfrm>
        </p:grpSpPr>
        <p:sp>
          <p:nvSpPr>
            <p:cNvPr id="346" name="Google Shape;346;p57"/>
            <p:cNvSpPr/>
            <p:nvPr/>
          </p:nvSpPr>
          <p:spPr>
            <a:xfrm>
              <a:off x="5938375" y="1680703"/>
              <a:ext cx="2145600" cy="1343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57"/>
            <p:cNvGrpSpPr/>
            <p:nvPr/>
          </p:nvGrpSpPr>
          <p:grpSpPr>
            <a:xfrm rot="256698" flipH="1">
              <a:off x="6113846" y="1433056"/>
              <a:ext cx="331505" cy="506756"/>
              <a:chOff x="7052678" y="3327363"/>
              <a:chExt cx="331509" cy="506763"/>
            </a:xfrm>
          </p:grpSpPr>
          <p:sp>
            <p:nvSpPr>
              <p:cNvPr id="348" name="Google Shape;348;p57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57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0" name="Google Shape;350;p57"/>
          <p:cNvSpPr txBox="1">
            <a:spLocks noGrp="1"/>
          </p:cNvSpPr>
          <p:nvPr>
            <p:ph type="subTitle" idx="14"/>
          </p:nvPr>
        </p:nvSpPr>
        <p:spPr>
          <a:xfrm rot="-564">
            <a:off x="1252612" y="4100413"/>
            <a:ext cx="18288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Biega et. al.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SIGIR’18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IAA</a:t>
            </a:r>
            <a:endParaRPr sz="1100" b="1"/>
          </a:p>
        </p:txBody>
      </p:sp>
      <p:sp>
        <p:nvSpPr>
          <p:cNvPr id="351" name="Google Shape;351;p57"/>
          <p:cNvSpPr txBox="1">
            <a:spLocks noGrp="1"/>
          </p:cNvSpPr>
          <p:nvPr>
            <p:ph type="subTitle" idx="15"/>
          </p:nvPr>
        </p:nvSpPr>
        <p:spPr>
          <a:xfrm rot="-866">
            <a:off x="1013125" y="3365997"/>
            <a:ext cx="2381400" cy="6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Equity of Attention: Amortizing Individual Fairness in Rankings</a:t>
            </a:r>
            <a:endParaRPr sz="1300"/>
          </a:p>
        </p:txBody>
      </p:sp>
      <p:grpSp>
        <p:nvGrpSpPr>
          <p:cNvPr id="352" name="Google Shape;352;p57"/>
          <p:cNvGrpSpPr/>
          <p:nvPr/>
        </p:nvGrpSpPr>
        <p:grpSpPr>
          <a:xfrm>
            <a:off x="3757323" y="1466485"/>
            <a:ext cx="2242796" cy="1508810"/>
            <a:chOff x="1047925" y="1515013"/>
            <a:chExt cx="2145600" cy="1508810"/>
          </a:xfrm>
        </p:grpSpPr>
        <p:sp>
          <p:nvSpPr>
            <p:cNvPr id="353" name="Google Shape;353;p57"/>
            <p:cNvSpPr/>
            <p:nvPr/>
          </p:nvSpPr>
          <p:spPr>
            <a:xfrm>
              <a:off x="1047925" y="1680722"/>
              <a:ext cx="2145600" cy="13431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" name="Google Shape;354;p57"/>
            <p:cNvGrpSpPr/>
            <p:nvPr/>
          </p:nvGrpSpPr>
          <p:grpSpPr>
            <a:xfrm flipH="1">
              <a:off x="2703370" y="1515013"/>
              <a:ext cx="331509" cy="506763"/>
              <a:chOff x="7052678" y="3327363"/>
              <a:chExt cx="331509" cy="506763"/>
            </a:xfrm>
          </p:grpSpPr>
          <p:sp>
            <p:nvSpPr>
              <p:cNvPr id="355" name="Google Shape;355;p57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57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7" name="Google Shape;357;p57"/>
          <p:cNvSpPr txBox="1">
            <a:spLocks noGrp="1"/>
          </p:cNvSpPr>
          <p:nvPr>
            <p:ph type="subTitle" idx="7"/>
          </p:nvPr>
        </p:nvSpPr>
        <p:spPr>
          <a:xfrm rot="-564">
            <a:off x="3915712" y="2279138"/>
            <a:ext cx="1828800" cy="51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Zhelike et. al.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CIKM’17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FAIR</a:t>
            </a:r>
            <a:endParaRPr sz="1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8" name="Google Shape;358;p57"/>
          <p:cNvSpPr txBox="1">
            <a:spLocks noGrp="1"/>
          </p:cNvSpPr>
          <p:nvPr>
            <p:ph type="subTitle" idx="8"/>
          </p:nvPr>
        </p:nvSpPr>
        <p:spPr>
          <a:xfrm rot="-1128">
            <a:off x="3861837" y="1926198"/>
            <a:ext cx="1828800" cy="331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FA*IR: A Fair Top-k Ranking Algorithm </a:t>
            </a:r>
            <a:endParaRPr sz="1500"/>
          </a:p>
        </p:txBody>
      </p:sp>
      <p:sp>
        <p:nvSpPr>
          <p:cNvPr id="359" name="Google Shape;359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/>
          <p:nvPr/>
        </p:nvSpPr>
        <p:spPr>
          <a:xfrm rot="-7072">
            <a:off x="6488673" y="3885785"/>
            <a:ext cx="2333405" cy="837900"/>
          </a:xfrm>
          <a:prstGeom prst="roundRect">
            <a:avLst>
              <a:gd name="adj" fmla="val 24529"/>
            </a:avLst>
          </a:prstGeom>
          <a:solidFill>
            <a:schemeClr val="accent6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8"/>
          <p:cNvSpPr txBox="1">
            <a:spLocks noGrp="1"/>
          </p:cNvSpPr>
          <p:nvPr>
            <p:ph type="title"/>
          </p:nvPr>
        </p:nvSpPr>
        <p:spPr>
          <a:xfrm rot="961">
            <a:off x="6582137" y="3996620"/>
            <a:ext cx="2146500" cy="61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Differences among the Metrics</a:t>
            </a:r>
            <a:endParaRPr sz="1800"/>
          </a:p>
        </p:txBody>
      </p:sp>
      <p:sp>
        <p:nvSpPr>
          <p:cNvPr id="366" name="Google Shape;366;p58"/>
          <p:cNvSpPr/>
          <p:nvPr/>
        </p:nvSpPr>
        <p:spPr>
          <a:xfrm rot="-31930">
            <a:off x="3420288" y="3924410"/>
            <a:ext cx="2293299" cy="812400"/>
          </a:xfrm>
          <a:prstGeom prst="roundRect">
            <a:avLst>
              <a:gd name="adj" fmla="val 24529"/>
            </a:avLst>
          </a:prstGeom>
          <a:solidFill>
            <a:schemeClr val="accent6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 rot="1552">
            <a:off x="3570206" y="4071355"/>
            <a:ext cx="1993500" cy="53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Finding Suitable Metrics </a:t>
            </a:r>
            <a:endParaRPr sz="1800"/>
          </a:p>
        </p:txBody>
      </p:sp>
      <p:sp>
        <p:nvSpPr>
          <p:cNvPr id="368" name="Google Shape;368;p58"/>
          <p:cNvSpPr/>
          <p:nvPr/>
        </p:nvSpPr>
        <p:spPr>
          <a:xfrm rot="-25695">
            <a:off x="357393" y="3900479"/>
            <a:ext cx="2287864" cy="808500"/>
          </a:xfrm>
          <a:prstGeom prst="roundRect">
            <a:avLst>
              <a:gd name="adj" fmla="val 24529"/>
            </a:avLst>
          </a:prstGeom>
          <a:solidFill>
            <a:schemeClr val="accent6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8"/>
          <p:cNvSpPr txBox="1">
            <a:spLocks noGrp="1"/>
          </p:cNvSpPr>
          <p:nvPr>
            <p:ph type="title"/>
          </p:nvPr>
        </p:nvSpPr>
        <p:spPr>
          <a:xfrm rot="34219">
            <a:off x="553685" y="4138108"/>
            <a:ext cx="1838491" cy="39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Several Fair Ranking Metrics</a:t>
            </a:r>
            <a:endParaRPr sz="1800"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88" y="1622163"/>
            <a:ext cx="2009250" cy="20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425" y="1700550"/>
            <a:ext cx="1956725" cy="19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4900" y="17005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8"/>
          <p:cNvSpPr txBox="1">
            <a:spLocks noGrp="1"/>
          </p:cNvSpPr>
          <p:nvPr>
            <p:ph type="title"/>
          </p:nvPr>
        </p:nvSpPr>
        <p:spPr>
          <a:xfrm>
            <a:off x="713225" y="432825"/>
            <a:ext cx="7717500" cy="6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Problem is a Problem!</a:t>
            </a:r>
            <a:endParaRPr/>
          </a:p>
        </p:txBody>
      </p:sp>
      <p:sp>
        <p:nvSpPr>
          <p:cNvPr id="374" name="Google Shape;37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380" name="Google Shape;380;p59"/>
          <p:cNvSpPr/>
          <p:nvPr/>
        </p:nvSpPr>
        <p:spPr>
          <a:xfrm>
            <a:off x="98925" y="2018700"/>
            <a:ext cx="2021400" cy="2084100"/>
          </a:xfrm>
          <a:prstGeom prst="roundRect">
            <a:avLst>
              <a:gd name="adj" fmla="val 9539"/>
            </a:avLst>
          </a:prstGeom>
          <a:solidFill>
            <a:schemeClr val="accent5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9"/>
          <p:cNvSpPr txBox="1">
            <a:spLocks noGrp="1"/>
          </p:cNvSpPr>
          <p:nvPr>
            <p:ph type="subTitle" idx="4294967295"/>
          </p:nvPr>
        </p:nvSpPr>
        <p:spPr>
          <a:xfrm rot="-564">
            <a:off x="195225" y="2496911"/>
            <a:ext cx="1828800" cy="112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and compare rank-fairness metrics in unified framework</a:t>
            </a:r>
            <a:endParaRPr/>
          </a:p>
        </p:txBody>
      </p:sp>
      <p:sp>
        <p:nvSpPr>
          <p:cNvPr id="382" name="Google Shape;382;p59"/>
          <p:cNvSpPr/>
          <p:nvPr/>
        </p:nvSpPr>
        <p:spPr>
          <a:xfrm>
            <a:off x="2395025" y="2001525"/>
            <a:ext cx="2021400" cy="2084100"/>
          </a:xfrm>
          <a:prstGeom prst="roundRect">
            <a:avLst>
              <a:gd name="adj" fmla="val 9539"/>
            </a:avLst>
          </a:prstGeom>
          <a:solidFill>
            <a:schemeClr val="accent5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9"/>
          <p:cNvSpPr txBox="1">
            <a:spLocks noGrp="1"/>
          </p:cNvSpPr>
          <p:nvPr>
            <p:ph type="subTitle" idx="4294967295"/>
          </p:nvPr>
        </p:nvSpPr>
        <p:spPr>
          <a:xfrm rot="-521">
            <a:off x="2402975" y="2340819"/>
            <a:ext cx="1977900" cy="136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gaps between their original presentation and the practicalities of applying them to IR systems</a:t>
            </a:r>
            <a:endParaRPr/>
          </a:p>
        </p:txBody>
      </p:sp>
      <p:sp>
        <p:nvSpPr>
          <p:cNvPr id="384" name="Google Shape;384;p59"/>
          <p:cNvSpPr/>
          <p:nvPr/>
        </p:nvSpPr>
        <p:spPr>
          <a:xfrm>
            <a:off x="4691125" y="2001600"/>
            <a:ext cx="2021400" cy="2084100"/>
          </a:xfrm>
          <a:prstGeom prst="roundRect">
            <a:avLst>
              <a:gd name="adj" fmla="val 9539"/>
            </a:avLst>
          </a:prstGeom>
          <a:solidFill>
            <a:schemeClr val="accent5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9"/>
          <p:cNvSpPr txBox="1">
            <a:spLocks noGrp="1"/>
          </p:cNvSpPr>
          <p:nvPr>
            <p:ph type="subTitle" idx="4294967295"/>
          </p:nvPr>
        </p:nvSpPr>
        <p:spPr>
          <a:xfrm rot="-564">
            <a:off x="4787425" y="2489799"/>
            <a:ext cx="1828800" cy="84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comparison of their outcomes with the same data and experimental setting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9"/>
          <p:cNvSpPr/>
          <p:nvPr/>
        </p:nvSpPr>
        <p:spPr>
          <a:xfrm>
            <a:off x="6987225" y="1999125"/>
            <a:ext cx="2021400" cy="2049900"/>
          </a:xfrm>
          <a:prstGeom prst="roundRect">
            <a:avLst>
              <a:gd name="adj" fmla="val 9539"/>
            </a:avLst>
          </a:prstGeom>
          <a:solidFill>
            <a:schemeClr val="accent5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9"/>
          <p:cNvSpPr txBox="1">
            <a:spLocks noGrp="1"/>
          </p:cNvSpPr>
          <p:nvPr>
            <p:ph type="subTitle" idx="4294967295"/>
          </p:nvPr>
        </p:nvSpPr>
        <p:spPr>
          <a:xfrm rot="-564">
            <a:off x="7083525" y="2453195"/>
            <a:ext cx="1828800" cy="9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 to assess the impact of design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choices and external factors on these metrics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>
            <a:spLocks noGrp="1"/>
          </p:cNvSpPr>
          <p:nvPr>
            <p:ph type="title"/>
          </p:nvPr>
        </p:nvSpPr>
        <p:spPr>
          <a:xfrm>
            <a:off x="713225" y="432825"/>
            <a:ext cx="7717500" cy="6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Positioning</a:t>
            </a:r>
            <a:endParaRPr/>
          </a:p>
        </p:txBody>
      </p:sp>
      <p:grpSp>
        <p:nvGrpSpPr>
          <p:cNvPr id="394" name="Google Shape;394;p60"/>
          <p:cNvGrpSpPr/>
          <p:nvPr/>
        </p:nvGrpSpPr>
        <p:grpSpPr>
          <a:xfrm>
            <a:off x="989342" y="3490050"/>
            <a:ext cx="2282173" cy="1198200"/>
            <a:chOff x="6170300" y="3035438"/>
            <a:chExt cx="2003487" cy="1097957"/>
          </a:xfrm>
        </p:grpSpPr>
        <p:sp>
          <p:nvSpPr>
            <p:cNvPr id="395" name="Google Shape;395;p60"/>
            <p:cNvSpPr/>
            <p:nvPr/>
          </p:nvSpPr>
          <p:spPr>
            <a:xfrm rot="311104">
              <a:off x="6195657" y="3406829"/>
              <a:ext cx="1829085" cy="645230"/>
            </a:xfrm>
            <a:prstGeom prst="roundRect">
              <a:avLst>
                <a:gd name="adj" fmla="val 24529"/>
              </a:avLst>
            </a:prstGeom>
            <a:solidFill>
              <a:schemeClr val="accent6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" name="Google Shape;396;p60"/>
            <p:cNvGrpSpPr/>
            <p:nvPr/>
          </p:nvGrpSpPr>
          <p:grpSpPr>
            <a:xfrm>
              <a:off x="7842278" y="3035438"/>
              <a:ext cx="331509" cy="506763"/>
              <a:chOff x="7052678" y="3327363"/>
              <a:chExt cx="331509" cy="506763"/>
            </a:xfrm>
          </p:grpSpPr>
          <p:sp>
            <p:nvSpPr>
              <p:cNvPr id="397" name="Google Shape;397;p60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60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9" name="Google Shape;399;p60"/>
          <p:cNvSpPr txBox="1">
            <a:spLocks noGrp="1"/>
          </p:cNvSpPr>
          <p:nvPr>
            <p:ph type="title"/>
          </p:nvPr>
        </p:nvSpPr>
        <p:spPr>
          <a:xfrm rot="330356">
            <a:off x="1152910" y="4081567"/>
            <a:ext cx="1838482" cy="3971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Provider Fairness</a:t>
            </a:r>
            <a:endParaRPr sz="1800"/>
          </a:p>
        </p:txBody>
      </p:sp>
      <p:grpSp>
        <p:nvGrpSpPr>
          <p:cNvPr id="400" name="Google Shape;400;p60"/>
          <p:cNvGrpSpPr/>
          <p:nvPr/>
        </p:nvGrpSpPr>
        <p:grpSpPr>
          <a:xfrm>
            <a:off x="5587295" y="3635851"/>
            <a:ext cx="2193228" cy="930339"/>
            <a:chOff x="3633450" y="2941917"/>
            <a:chExt cx="1988962" cy="798300"/>
          </a:xfrm>
        </p:grpSpPr>
        <p:sp>
          <p:nvSpPr>
            <p:cNvPr id="401" name="Google Shape;401;p60"/>
            <p:cNvSpPr/>
            <p:nvPr/>
          </p:nvSpPr>
          <p:spPr>
            <a:xfrm rot="-292469">
              <a:off x="3657593" y="3018447"/>
              <a:ext cx="1828814" cy="645240"/>
            </a:xfrm>
            <a:prstGeom prst="roundRect">
              <a:avLst>
                <a:gd name="adj" fmla="val 24529"/>
              </a:avLst>
            </a:prstGeom>
            <a:solidFill>
              <a:schemeClr val="accent6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" name="Google Shape;402;p60"/>
            <p:cNvGrpSpPr/>
            <p:nvPr/>
          </p:nvGrpSpPr>
          <p:grpSpPr>
            <a:xfrm>
              <a:off x="5290903" y="3035438"/>
              <a:ext cx="331509" cy="506763"/>
              <a:chOff x="7052678" y="3327363"/>
              <a:chExt cx="331509" cy="506763"/>
            </a:xfrm>
          </p:grpSpPr>
          <p:sp>
            <p:nvSpPr>
              <p:cNvPr id="403" name="Google Shape;403;p60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60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5" name="Google Shape;405;p60"/>
          <p:cNvSpPr txBox="1">
            <a:spLocks noGrp="1"/>
          </p:cNvSpPr>
          <p:nvPr>
            <p:ph type="title"/>
          </p:nvPr>
        </p:nvSpPr>
        <p:spPr>
          <a:xfrm rot="-409662">
            <a:off x="5687144" y="3823849"/>
            <a:ext cx="1993538" cy="53058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Fairness</a:t>
            </a:r>
            <a:endParaRPr sz="1800"/>
          </a:p>
        </p:txBody>
      </p:sp>
      <p:pic>
        <p:nvPicPr>
          <p:cNvPr id="406" name="Google Shape;406;p60"/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755400" y="1553412"/>
            <a:ext cx="3623300" cy="18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188" y="1797813"/>
            <a:ext cx="2321811" cy="154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0"/>
          <p:cNvPicPr preferRelativeResize="0"/>
          <p:nvPr/>
        </p:nvPicPr>
        <p:blipFill rotWithShape="1">
          <a:blip r:embed="rId5">
            <a:alphaModFix/>
          </a:blip>
          <a:srcRect t="17039"/>
          <a:stretch/>
        </p:blipFill>
        <p:spPr>
          <a:xfrm>
            <a:off x="7156150" y="1797812"/>
            <a:ext cx="1790125" cy="15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 txBox="1"/>
          <p:nvPr/>
        </p:nvSpPr>
        <p:spPr>
          <a:xfrm>
            <a:off x="648425" y="3345675"/>
            <a:ext cx="823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Consumer						Provider			Group				Individual</a:t>
            </a:r>
            <a:endParaRPr sz="1100"/>
          </a:p>
        </p:txBody>
      </p:sp>
      <p:sp>
        <p:nvSpPr>
          <p:cNvPr id="410" name="Google Shape;410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61"/>
          <p:cNvGrpSpPr/>
          <p:nvPr/>
        </p:nvGrpSpPr>
        <p:grpSpPr>
          <a:xfrm>
            <a:off x="5352489" y="1653809"/>
            <a:ext cx="1568971" cy="2134084"/>
            <a:chOff x="6704550" y="1638379"/>
            <a:chExt cx="1907100" cy="2268371"/>
          </a:xfrm>
        </p:grpSpPr>
        <p:sp>
          <p:nvSpPr>
            <p:cNvPr id="416" name="Google Shape;416;p61"/>
            <p:cNvSpPr/>
            <p:nvPr/>
          </p:nvSpPr>
          <p:spPr>
            <a:xfrm>
              <a:off x="6704550" y="1771650"/>
              <a:ext cx="1907100" cy="21351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1"/>
            <p:cNvSpPr/>
            <p:nvPr/>
          </p:nvSpPr>
          <p:spPr>
            <a:xfrm rot="-132801">
              <a:off x="8238441" y="1644539"/>
              <a:ext cx="328351" cy="483646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61"/>
          <p:cNvSpPr txBox="1">
            <a:spLocks noGrp="1"/>
          </p:cNvSpPr>
          <p:nvPr>
            <p:ph type="subTitle" idx="4294967295"/>
          </p:nvPr>
        </p:nvSpPr>
        <p:spPr>
          <a:xfrm rot="-762">
            <a:off x="5477532" y="2493332"/>
            <a:ext cx="1354200" cy="31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Black"/>
                <a:ea typeface="Raleway Black"/>
                <a:cs typeface="Raleway Black"/>
                <a:sym typeface="Raleway Black"/>
              </a:rPr>
              <a:t>Weighting Strategy</a:t>
            </a:r>
            <a:endParaRPr sz="180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419" name="Google Shape;419;p61"/>
          <p:cNvGrpSpPr/>
          <p:nvPr/>
        </p:nvGrpSpPr>
        <p:grpSpPr>
          <a:xfrm>
            <a:off x="3659866" y="1653809"/>
            <a:ext cx="1568971" cy="2134084"/>
            <a:chOff x="4647150" y="1638379"/>
            <a:chExt cx="1907100" cy="2268371"/>
          </a:xfrm>
        </p:grpSpPr>
        <p:sp>
          <p:nvSpPr>
            <p:cNvPr id="420" name="Google Shape;420;p61"/>
            <p:cNvSpPr/>
            <p:nvPr/>
          </p:nvSpPr>
          <p:spPr>
            <a:xfrm>
              <a:off x="4647150" y="1771650"/>
              <a:ext cx="1907100" cy="21351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1"/>
            <p:cNvSpPr/>
            <p:nvPr/>
          </p:nvSpPr>
          <p:spPr>
            <a:xfrm rot="-132801">
              <a:off x="6198903" y="1644539"/>
              <a:ext cx="328351" cy="483646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61"/>
          <p:cNvSpPr txBox="1">
            <a:spLocks noGrp="1"/>
          </p:cNvSpPr>
          <p:nvPr>
            <p:ph type="subTitle" idx="4294967295"/>
          </p:nvPr>
        </p:nvSpPr>
        <p:spPr>
          <a:xfrm rot="-1523">
            <a:off x="3740413" y="2493323"/>
            <a:ext cx="1354200" cy="31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Black"/>
                <a:ea typeface="Raleway Black"/>
                <a:cs typeface="Raleway Black"/>
                <a:sym typeface="Raleway Black"/>
              </a:rPr>
              <a:t>Relevance</a:t>
            </a:r>
            <a:endParaRPr sz="180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423" name="Google Shape;423;p61"/>
          <p:cNvSpPr txBox="1">
            <a:spLocks noGrp="1"/>
          </p:cNvSpPr>
          <p:nvPr>
            <p:ph type="title"/>
          </p:nvPr>
        </p:nvSpPr>
        <p:spPr>
          <a:xfrm>
            <a:off x="1981050" y="445025"/>
            <a:ext cx="5677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We Considered</a:t>
            </a:r>
            <a:endParaRPr/>
          </a:p>
        </p:txBody>
      </p:sp>
      <p:grpSp>
        <p:nvGrpSpPr>
          <p:cNvPr id="424" name="Google Shape;424;p61"/>
          <p:cNvGrpSpPr/>
          <p:nvPr/>
        </p:nvGrpSpPr>
        <p:grpSpPr>
          <a:xfrm>
            <a:off x="1967304" y="1676224"/>
            <a:ext cx="1568971" cy="2111669"/>
            <a:chOff x="2589825" y="1662204"/>
            <a:chExt cx="1907100" cy="2244546"/>
          </a:xfrm>
        </p:grpSpPr>
        <p:sp>
          <p:nvSpPr>
            <p:cNvPr id="425" name="Google Shape;425;p61"/>
            <p:cNvSpPr/>
            <p:nvPr/>
          </p:nvSpPr>
          <p:spPr>
            <a:xfrm>
              <a:off x="2589825" y="1771650"/>
              <a:ext cx="1907100" cy="21351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1"/>
            <p:cNvSpPr/>
            <p:nvPr/>
          </p:nvSpPr>
          <p:spPr>
            <a:xfrm rot="-132801">
              <a:off x="4137616" y="1668364"/>
              <a:ext cx="328351" cy="483646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61"/>
          <p:cNvSpPr txBox="1">
            <a:spLocks noGrp="1"/>
          </p:cNvSpPr>
          <p:nvPr>
            <p:ph type="subTitle" idx="4294967295"/>
          </p:nvPr>
        </p:nvSpPr>
        <p:spPr>
          <a:xfrm rot="-706">
            <a:off x="2020937" y="2248084"/>
            <a:ext cx="1461600" cy="80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Black"/>
                <a:ea typeface="Raleway Black"/>
                <a:cs typeface="Raleway Black"/>
                <a:sym typeface="Raleway Black"/>
              </a:rPr>
              <a:t>System-</a:t>
            </a:r>
            <a:endParaRPr sz="1800"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Black"/>
                <a:ea typeface="Raleway Black"/>
                <a:cs typeface="Raleway Black"/>
                <a:sym typeface="Raleway Black"/>
              </a:rPr>
              <a:t>Target Comparison</a:t>
            </a:r>
            <a:endParaRPr sz="1800"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Ratio-based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Distance function</a:t>
            </a:r>
            <a:endParaRPr sz="1300"/>
          </a:p>
        </p:txBody>
      </p:sp>
      <p:grpSp>
        <p:nvGrpSpPr>
          <p:cNvPr id="428" name="Google Shape;428;p61"/>
          <p:cNvGrpSpPr/>
          <p:nvPr/>
        </p:nvGrpSpPr>
        <p:grpSpPr>
          <a:xfrm>
            <a:off x="274624" y="1676285"/>
            <a:ext cx="1568971" cy="2134115"/>
            <a:chOff x="532350" y="1662204"/>
            <a:chExt cx="1907100" cy="2244546"/>
          </a:xfrm>
        </p:grpSpPr>
        <p:sp>
          <p:nvSpPr>
            <p:cNvPr id="429" name="Google Shape;429;p61"/>
            <p:cNvSpPr/>
            <p:nvPr/>
          </p:nvSpPr>
          <p:spPr>
            <a:xfrm>
              <a:off x="532350" y="1771650"/>
              <a:ext cx="1907100" cy="21351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1"/>
            <p:cNvSpPr/>
            <p:nvPr/>
          </p:nvSpPr>
          <p:spPr>
            <a:xfrm rot="-132801">
              <a:off x="2047591" y="1668364"/>
              <a:ext cx="328351" cy="483646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61"/>
          <p:cNvSpPr txBox="1">
            <a:spLocks noGrp="1"/>
          </p:cNvSpPr>
          <p:nvPr>
            <p:ph type="subTitle" idx="4294967295"/>
          </p:nvPr>
        </p:nvSpPr>
        <p:spPr>
          <a:xfrm rot="-677">
            <a:off x="284255" y="2493320"/>
            <a:ext cx="1524000" cy="31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Black"/>
                <a:ea typeface="Raleway Black"/>
                <a:cs typeface="Raleway Black"/>
                <a:sym typeface="Raleway Black"/>
              </a:rPr>
              <a:t>Fairness Goal</a:t>
            </a:r>
            <a:endParaRPr sz="1800"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grpSp>
        <p:nvGrpSpPr>
          <p:cNvPr id="432" name="Google Shape;432;p61"/>
          <p:cNvGrpSpPr/>
          <p:nvPr/>
        </p:nvGrpSpPr>
        <p:grpSpPr>
          <a:xfrm>
            <a:off x="7080439" y="1653809"/>
            <a:ext cx="1568971" cy="2134084"/>
            <a:chOff x="6704550" y="1638379"/>
            <a:chExt cx="1907100" cy="2268371"/>
          </a:xfrm>
        </p:grpSpPr>
        <p:sp>
          <p:nvSpPr>
            <p:cNvPr id="433" name="Google Shape;433;p61"/>
            <p:cNvSpPr/>
            <p:nvPr/>
          </p:nvSpPr>
          <p:spPr>
            <a:xfrm>
              <a:off x="6704550" y="1771650"/>
              <a:ext cx="1907100" cy="2135100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1"/>
            <p:cNvSpPr/>
            <p:nvPr/>
          </p:nvSpPr>
          <p:spPr>
            <a:xfrm rot="-132801">
              <a:off x="8238441" y="1644539"/>
              <a:ext cx="328351" cy="483646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61"/>
          <p:cNvSpPr txBox="1">
            <a:spLocks noGrp="1"/>
          </p:cNvSpPr>
          <p:nvPr>
            <p:ph type="subTitle" idx="4294967295"/>
          </p:nvPr>
        </p:nvSpPr>
        <p:spPr>
          <a:xfrm rot="-657">
            <a:off x="7080425" y="2220186"/>
            <a:ext cx="1569000" cy="13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Black"/>
                <a:ea typeface="Raleway Black"/>
                <a:cs typeface="Raleway Black"/>
                <a:sym typeface="Raleway Black"/>
              </a:rPr>
              <a:t>Group Membership</a:t>
            </a:r>
            <a:endParaRPr sz="1800">
              <a:latin typeface="Raleway Black"/>
              <a:ea typeface="Raleway Black"/>
              <a:cs typeface="Raleway Black"/>
              <a:sym typeface="Raleway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Soft Association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Multinomial Distribution</a:t>
            </a:r>
            <a:endParaRPr sz="1300"/>
          </a:p>
        </p:txBody>
      </p:sp>
      <p:sp>
        <p:nvSpPr>
          <p:cNvPr id="436" name="Google Shape;436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62"/>
          <p:cNvGrpSpPr/>
          <p:nvPr/>
        </p:nvGrpSpPr>
        <p:grpSpPr>
          <a:xfrm>
            <a:off x="5022129" y="1132376"/>
            <a:ext cx="3840448" cy="2738120"/>
            <a:chOff x="4826181" y="2009584"/>
            <a:chExt cx="3378000" cy="2530142"/>
          </a:xfrm>
        </p:grpSpPr>
        <p:grpSp>
          <p:nvGrpSpPr>
            <p:cNvPr id="442" name="Google Shape;442;p62"/>
            <p:cNvGrpSpPr/>
            <p:nvPr/>
          </p:nvGrpSpPr>
          <p:grpSpPr>
            <a:xfrm>
              <a:off x="6352224" y="2009584"/>
              <a:ext cx="677773" cy="749666"/>
              <a:chOff x="6352224" y="2009584"/>
              <a:chExt cx="677773" cy="749666"/>
            </a:xfrm>
          </p:grpSpPr>
          <p:grpSp>
            <p:nvGrpSpPr>
              <p:cNvPr id="443" name="Google Shape;443;p62"/>
              <p:cNvGrpSpPr/>
              <p:nvPr/>
            </p:nvGrpSpPr>
            <p:grpSpPr>
              <a:xfrm rot="559714">
                <a:off x="6393440" y="2157569"/>
                <a:ext cx="595340" cy="557114"/>
                <a:chOff x="2314575" y="2133725"/>
                <a:chExt cx="595325" cy="557100"/>
              </a:xfrm>
            </p:grpSpPr>
            <p:cxnSp>
              <p:nvCxnSpPr>
                <p:cNvPr id="444" name="Google Shape;444;p62"/>
                <p:cNvCxnSpPr/>
                <p:nvPr/>
              </p:nvCxnSpPr>
              <p:spPr>
                <a:xfrm>
                  <a:off x="2567000" y="2143125"/>
                  <a:ext cx="342900" cy="5049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5" name="Google Shape;445;p62"/>
                <p:cNvCxnSpPr/>
                <p:nvPr/>
              </p:nvCxnSpPr>
              <p:spPr>
                <a:xfrm rot="10800000" flipH="1">
                  <a:off x="2314575" y="2133725"/>
                  <a:ext cx="267000" cy="557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46" name="Google Shape;446;p62"/>
              <p:cNvSpPr/>
              <p:nvPr/>
            </p:nvSpPr>
            <p:spPr>
              <a:xfrm rot="559553">
                <a:off x="6521497" y="2034244"/>
                <a:ext cx="331380" cy="33138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7" name="Google Shape;447;p62"/>
            <p:cNvSpPr/>
            <p:nvPr/>
          </p:nvSpPr>
          <p:spPr>
            <a:xfrm rot="377138">
              <a:off x="4914962" y="2571725"/>
              <a:ext cx="3200440" cy="1798202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62"/>
          <p:cNvSpPr txBox="1">
            <a:spLocks noGrp="1"/>
          </p:cNvSpPr>
          <p:nvPr>
            <p:ph type="title"/>
          </p:nvPr>
        </p:nvSpPr>
        <p:spPr>
          <a:xfrm>
            <a:off x="2501600" y="445000"/>
            <a:ext cx="4791000" cy="68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Definition</a:t>
            </a:r>
            <a:endParaRPr/>
          </a:p>
        </p:txBody>
      </p:sp>
      <p:sp>
        <p:nvSpPr>
          <p:cNvPr id="449" name="Google Shape;449;p62"/>
          <p:cNvSpPr txBox="1">
            <a:spLocks noGrp="1"/>
          </p:cNvSpPr>
          <p:nvPr>
            <p:ph type="subTitle" idx="4"/>
          </p:nvPr>
        </p:nvSpPr>
        <p:spPr>
          <a:xfrm rot="360321">
            <a:off x="5414526" y="2030213"/>
            <a:ext cx="2953508" cy="3410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IAA, EUR, RUR, EEL, EER</a:t>
            </a:r>
            <a:endParaRPr/>
          </a:p>
        </p:txBody>
      </p:sp>
      <p:grpSp>
        <p:nvGrpSpPr>
          <p:cNvPr id="450" name="Google Shape;450;p62"/>
          <p:cNvGrpSpPr/>
          <p:nvPr/>
        </p:nvGrpSpPr>
        <p:grpSpPr>
          <a:xfrm>
            <a:off x="665148" y="1165454"/>
            <a:ext cx="3840064" cy="2705134"/>
            <a:chOff x="971723" y="2009575"/>
            <a:chExt cx="3314400" cy="2466387"/>
          </a:xfrm>
        </p:grpSpPr>
        <p:grpSp>
          <p:nvGrpSpPr>
            <p:cNvPr id="451" name="Google Shape;451;p62"/>
            <p:cNvGrpSpPr/>
            <p:nvPr/>
          </p:nvGrpSpPr>
          <p:grpSpPr>
            <a:xfrm>
              <a:off x="2255063" y="2009575"/>
              <a:ext cx="595325" cy="676500"/>
              <a:chOff x="2255063" y="2009575"/>
              <a:chExt cx="595325" cy="676500"/>
            </a:xfrm>
          </p:grpSpPr>
          <p:grpSp>
            <p:nvGrpSpPr>
              <p:cNvPr id="452" name="Google Shape;452;p62"/>
              <p:cNvGrpSpPr/>
              <p:nvPr/>
            </p:nvGrpSpPr>
            <p:grpSpPr>
              <a:xfrm>
                <a:off x="2255063" y="2128975"/>
                <a:ext cx="595325" cy="557100"/>
                <a:chOff x="2314575" y="2133725"/>
                <a:chExt cx="595325" cy="557100"/>
              </a:xfrm>
            </p:grpSpPr>
            <p:cxnSp>
              <p:nvCxnSpPr>
                <p:cNvPr id="453" name="Google Shape;453;p62"/>
                <p:cNvCxnSpPr/>
                <p:nvPr/>
              </p:nvCxnSpPr>
              <p:spPr>
                <a:xfrm>
                  <a:off x="2567000" y="2143125"/>
                  <a:ext cx="342900" cy="5049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4" name="Google Shape;454;p62"/>
                <p:cNvCxnSpPr/>
                <p:nvPr/>
              </p:nvCxnSpPr>
              <p:spPr>
                <a:xfrm rot="10800000" flipH="1">
                  <a:off x="2314575" y="2133725"/>
                  <a:ext cx="267000" cy="557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55" name="Google Shape;455;p62"/>
              <p:cNvSpPr/>
              <p:nvPr/>
            </p:nvSpPr>
            <p:spPr>
              <a:xfrm>
                <a:off x="2344850" y="2009575"/>
                <a:ext cx="331500" cy="331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6" name="Google Shape;456;p62"/>
            <p:cNvSpPr/>
            <p:nvPr/>
          </p:nvSpPr>
          <p:spPr>
            <a:xfrm rot="-231867">
              <a:off x="1028684" y="2571768"/>
              <a:ext cx="3200477" cy="1798389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62"/>
          <p:cNvSpPr txBox="1">
            <a:spLocks noGrp="1"/>
          </p:cNvSpPr>
          <p:nvPr>
            <p:ph type="subTitle" idx="1"/>
          </p:nvPr>
        </p:nvSpPr>
        <p:spPr>
          <a:xfrm rot="-221112">
            <a:off x="1025186" y="2605271"/>
            <a:ext cx="2954509" cy="8667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Item position should not be affected by membership</a:t>
            </a:r>
            <a:endParaRPr sz="16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2"/>
          <p:cNvSpPr txBox="1">
            <a:spLocks noGrp="1"/>
          </p:cNvSpPr>
          <p:nvPr>
            <p:ph type="subTitle" idx="3"/>
          </p:nvPr>
        </p:nvSpPr>
        <p:spPr>
          <a:xfrm rot="360109">
            <a:off x="5329924" y="2511507"/>
            <a:ext cx="3253635" cy="8670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Exposure/attention</a:t>
            </a:r>
            <a:r>
              <a:rPr lang="en" sz="1600"/>
              <a:t> should be proportional to </a:t>
            </a:r>
            <a:r>
              <a:rPr lang="en" sz="1600" b="1"/>
              <a:t>relevance</a:t>
            </a:r>
            <a:endParaRPr sz="1600" b="1"/>
          </a:p>
        </p:txBody>
      </p:sp>
      <p:sp>
        <p:nvSpPr>
          <p:cNvPr id="459" name="Google Shape;459;p62"/>
          <p:cNvSpPr/>
          <p:nvPr/>
        </p:nvSpPr>
        <p:spPr>
          <a:xfrm rot="496554">
            <a:off x="5994912" y="3390213"/>
            <a:ext cx="1350564" cy="1291715"/>
          </a:xfrm>
          <a:prstGeom prst="ellipse">
            <a:avLst/>
          </a:prstGeom>
          <a:solidFill>
            <a:srgbClr val="FFE599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2"/>
          <p:cNvSpPr txBox="1">
            <a:spLocks noGrp="1"/>
          </p:cNvSpPr>
          <p:nvPr>
            <p:ph type="subTitle" idx="1"/>
          </p:nvPr>
        </p:nvSpPr>
        <p:spPr>
          <a:xfrm rot="-733">
            <a:off x="5966844" y="3800164"/>
            <a:ext cx="1406700" cy="3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Equal Opportunity</a:t>
            </a:r>
            <a:endParaRPr b="1" i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62"/>
          <p:cNvGrpSpPr/>
          <p:nvPr/>
        </p:nvGrpSpPr>
        <p:grpSpPr>
          <a:xfrm>
            <a:off x="6979591" y="3110790"/>
            <a:ext cx="317354" cy="454718"/>
            <a:chOff x="7052678" y="3327363"/>
            <a:chExt cx="331509" cy="506763"/>
          </a:xfrm>
        </p:grpSpPr>
        <p:sp>
          <p:nvSpPr>
            <p:cNvPr id="462" name="Google Shape;462;p62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2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65" name="Google Shape;465;p62"/>
          <p:cNvSpPr/>
          <p:nvPr/>
        </p:nvSpPr>
        <p:spPr>
          <a:xfrm rot="496554">
            <a:off x="2050857" y="3505067"/>
            <a:ext cx="1350564" cy="1291715"/>
          </a:xfrm>
          <a:prstGeom prst="ellipse">
            <a:avLst/>
          </a:prstGeom>
          <a:solidFill>
            <a:srgbClr val="FFE599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62"/>
          <p:cNvSpPr txBox="1">
            <a:spLocks noGrp="1"/>
          </p:cNvSpPr>
          <p:nvPr>
            <p:ph type="subTitle" idx="1"/>
          </p:nvPr>
        </p:nvSpPr>
        <p:spPr>
          <a:xfrm rot="-733">
            <a:off x="2022714" y="3985443"/>
            <a:ext cx="1406700" cy="33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Statistical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Parity</a:t>
            </a:r>
            <a:endParaRPr b="1" i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7" name="Google Shape;467;p62"/>
          <p:cNvGrpSpPr/>
          <p:nvPr/>
        </p:nvGrpSpPr>
        <p:grpSpPr>
          <a:xfrm rot="-1575259">
            <a:off x="2101589" y="3298766"/>
            <a:ext cx="314380" cy="459419"/>
            <a:chOff x="7052678" y="3327363"/>
            <a:chExt cx="331509" cy="506763"/>
          </a:xfrm>
        </p:grpSpPr>
        <p:sp>
          <p:nvSpPr>
            <p:cNvPr id="468" name="Google Shape;468;p62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2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62"/>
          <p:cNvSpPr txBox="1">
            <a:spLocks noGrp="1"/>
          </p:cNvSpPr>
          <p:nvPr>
            <p:ph type="subTitle" idx="4"/>
          </p:nvPr>
        </p:nvSpPr>
        <p:spPr>
          <a:xfrm rot="-220895">
            <a:off x="975741" y="2007960"/>
            <a:ext cx="3219043" cy="3410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PreF𝚫, FAIR, AWRF, DP, EED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roducing Myself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D405B"/>
      </a:accent1>
      <a:accent2>
        <a:srgbClr val="73877B"/>
      </a:accent2>
      <a:accent3>
        <a:srgbClr val="E07A5F"/>
      </a:accent3>
      <a:accent4>
        <a:srgbClr val="D2ECC8"/>
      </a:accent4>
      <a:accent5>
        <a:srgbClr val="F4F1DE"/>
      </a:accent5>
      <a:accent6>
        <a:srgbClr val="F2CC8F"/>
      </a:accent6>
      <a:hlink>
        <a:srgbClr val="3D40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Microsoft Macintosh PowerPoint</Application>
  <PresentationFormat>On-screen Show (16:9)</PresentationFormat>
  <Paragraphs>290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Livvic</vt:lpstr>
      <vt:lpstr>Raleway ExtraBold</vt:lpstr>
      <vt:lpstr>Roboto Light</vt:lpstr>
      <vt:lpstr>Bigshot One</vt:lpstr>
      <vt:lpstr>Open Sans SemiBold</vt:lpstr>
      <vt:lpstr>Open Sans Medium</vt:lpstr>
      <vt:lpstr>Roboto</vt:lpstr>
      <vt:lpstr>Raleway Black</vt:lpstr>
      <vt:lpstr>Arial</vt:lpstr>
      <vt:lpstr>Ubuntu</vt:lpstr>
      <vt:lpstr>Roboto Condensed Light</vt:lpstr>
      <vt:lpstr>Raleway SemiBold</vt:lpstr>
      <vt:lpstr>Open Sans</vt:lpstr>
      <vt:lpstr>Lato</vt:lpstr>
      <vt:lpstr>Raleway</vt:lpstr>
      <vt:lpstr>Simple Light</vt:lpstr>
      <vt:lpstr>Introducing Myself by Slidesgo</vt:lpstr>
      <vt:lpstr>Measuring Fairness in Ranked Results: An Analytical and Empirical Comparison</vt:lpstr>
      <vt:lpstr>PowerPoint Presentation</vt:lpstr>
      <vt:lpstr>Bias in Ranking</vt:lpstr>
      <vt:lpstr>Fair Ranking Metrics Resources</vt:lpstr>
      <vt:lpstr>Differences among the Metrics</vt:lpstr>
      <vt:lpstr>Contributions</vt:lpstr>
      <vt:lpstr>Fairness Positioning</vt:lpstr>
      <vt:lpstr>Factors We Considered</vt:lpstr>
      <vt:lpstr>Fairness Definition</vt:lpstr>
      <vt:lpstr>PowerPoint Presentation</vt:lpstr>
      <vt:lpstr>Statistical Parity (Single Ranking)</vt:lpstr>
      <vt:lpstr>Sequence of Ranking</vt:lpstr>
      <vt:lpstr>Statistical Parity (Multiple Ranking)</vt:lpstr>
      <vt:lpstr>Equal Opportunity</vt:lpstr>
      <vt:lpstr>Equal Opportunity</vt:lpstr>
      <vt:lpstr>Browsing Model (Weighting Strategy)</vt:lpstr>
      <vt:lpstr>   Summary of Fair Ranking Metrics</vt:lpstr>
      <vt:lpstr>Implementing the Metrics</vt:lpstr>
      <vt:lpstr>Challenges in Implementation</vt:lpstr>
      <vt:lpstr>Direct Comparison</vt:lpstr>
      <vt:lpstr>Sensitivity Analysis</vt:lpstr>
      <vt:lpstr>Key Findings</vt:lpstr>
      <vt:lpstr>Recommendations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Fairness in Ranked Results: An Analytical and Empirical Comparison</dc:title>
  <cp:lastModifiedBy>Amifa Raj</cp:lastModifiedBy>
  <cp:revision>1</cp:revision>
  <dcterms:modified xsi:type="dcterms:W3CDTF">2023-01-21T03:23:54Z</dcterms:modified>
</cp:coreProperties>
</file>